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432" r:id="rId2"/>
    <p:sldId id="454" r:id="rId3"/>
    <p:sldId id="350" r:id="rId4"/>
    <p:sldId id="352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50" r:id="rId20"/>
    <p:sldId id="451" r:id="rId21"/>
    <p:sldId id="452" r:id="rId22"/>
    <p:sldId id="455" r:id="rId23"/>
    <p:sldId id="456" r:id="rId24"/>
    <p:sldId id="457" r:id="rId25"/>
    <p:sldId id="458" r:id="rId26"/>
    <p:sldId id="459" r:id="rId27"/>
    <p:sldId id="460" r:id="rId28"/>
    <p:sldId id="461" r:id="rId29"/>
    <p:sldId id="462" r:id="rId30"/>
    <p:sldId id="463" r:id="rId31"/>
    <p:sldId id="464" r:id="rId32"/>
    <p:sldId id="465" r:id="rId33"/>
    <p:sldId id="466" r:id="rId34"/>
    <p:sldId id="467" r:id="rId35"/>
    <p:sldId id="468" r:id="rId36"/>
    <p:sldId id="469" r:id="rId37"/>
    <p:sldId id="470" r:id="rId38"/>
    <p:sldId id="471" r:id="rId39"/>
    <p:sldId id="472" r:id="rId40"/>
    <p:sldId id="473" r:id="rId41"/>
    <p:sldId id="474" r:id="rId42"/>
    <p:sldId id="475" r:id="rId43"/>
    <p:sldId id="476" r:id="rId44"/>
    <p:sldId id="477" r:id="rId45"/>
    <p:sldId id="478" r:id="rId46"/>
    <p:sldId id="479" r:id="rId47"/>
    <p:sldId id="480" r:id="rId48"/>
    <p:sldId id="481" r:id="rId49"/>
    <p:sldId id="482" r:id="rId50"/>
    <p:sldId id="483" r:id="rId51"/>
    <p:sldId id="484" r:id="rId52"/>
    <p:sldId id="485" r:id="rId53"/>
    <p:sldId id="486" r:id="rId54"/>
    <p:sldId id="487" r:id="rId55"/>
    <p:sldId id="488" r:id="rId56"/>
    <p:sldId id="489" r:id="rId57"/>
    <p:sldId id="490" r:id="rId58"/>
    <p:sldId id="491" r:id="rId59"/>
    <p:sldId id="492" r:id="rId60"/>
    <p:sldId id="493" r:id="rId61"/>
    <p:sldId id="494" r:id="rId62"/>
    <p:sldId id="495" r:id="rId63"/>
    <p:sldId id="496" r:id="rId64"/>
    <p:sldId id="434" r:id="rId65"/>
    <p:sldId id="430" r:id="rId66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9933"/>
    <a:srgbClr val="FF6600"/>
    <a:srgbClr val="3B5B89"/>
    <a:srgbClr val="5D8BC3"/>
    <a:srgbClr val="666699"/>
    <a:srgbClr val="99CCFF"/>
    <a:srgbClr val="CEB8F6"/>
    <a:srgbClr val="0033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4660"/>
  </p:normalViewPr>
  <p:slideViewPr>
    <p:cSldViewPr>
      <p:cViewPr varScale="1">
        <p:scale>
          <a:sx n="99" d="100"/>
          <a:sy n="99" d="100"/>
        </p:scale>
        <p:origin x="-534" y="-10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65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332657"/>
            <a:ext cx="10975658" cy="6131224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26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688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2023-5-11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slide" Target="slide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slide" Target="slide46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slide" Target="slide7.xml"/><Relationship Id="rId10" Type="http://schemas.openxmlformats.org/officeDocument/2006/relationships/tags" Target="../tags/tag10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" Target="slide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package" Target="../embeddings/Microsoft_Word_Document2.docx"/><Relationship Id="rId7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package" Target="../embeddings/Microsoft_Word_Document3.docx"/><Relationship Id="rId4" Type="http://schemas.openxmlformats.org/officeDocument/2006/relationships/image" Target="../media/image3.emf"/><Relationship Id="rId9" Type="http://schemas.openxmlformats.org/officeDocument/2006/relationships/package" Target="../embeddings/Microsoft_Word_Document5.doc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&#23439;&#35266;&#25226;&#25569;&#21021;&#24863;&#30693;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23XGCYWBS-6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&#22810;&#32500;&#37492;&#36175;&#28145;&#21457;&#23637;.TI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&#20174;&#25945;&#26448;&#20013;&#23398;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&#21040;&#39640;&#32771;&#20013;&#21435;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&#20174;&#25945;&#26448;&#20013;&#23398;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&#21040;&#20889;&#20316;&#20013;&#21435;.ti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&#36335;&#26631;.T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../../&#35838;&#26102;&#36319;&#36394;&#26816;&#27979;word&#25991;&#20214;/&#35838;&#26102;&#36319;&#36394;&#26816;&#27979;(&#19977;)&#12288;&#31687;&#30446;(&#19968;)&#12288;&#30334;&#21512;&#33457;.DOC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3093" y="-27384"/>
            <a:ext cx="12218858" cy="688538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46185" y="2014090"/>
            <a:ext cx="12264452" cy="2880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69839" y="2676156"/>
            <a:ext cx="11737304" cy="1257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sz="5400" b="1" kern="100" dirty="0">
                <a:latin typeface="Times New Roman"/>
                <a:ea typeface="方正细黑一简体"/>
                <a:cs typeface="Times New Roman"/>
              </a:rPr>
              <a:t>篇目</a:t>
            </a:r>
            <a:r>
              <a:rPr lang="en-US" altLang="zh-CN" sz="54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sz="5400" b="1" kern="100" dirty="0"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en-US" altLang="zh-CN" sz="5400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sz="5400" b="1" kern="100" dirty="0">
                <a:latin typeface="Times New Roman"/>
                <a:ea typeface="方正细黑一简体"/>
                <a:cs typeface="Times New Roman"/>
              </a:rPr>
              <a:t>　百合花</a:t>
            </a:r>
            <a:endParaRPr lang="zh-CN" altLang="zh-CN" sz="2000" kern="100" dirty="0">
              <a:effectLst/>
              <a:latin typeface="宋体"/>
              <a:cs typeface="Courier New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13855" y="1583810"/>
            <a:ext cx="2088232" cy="7517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54092" y="1438026"/>
            <a:ext cx="1407758" cy="832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</a:pPr>
            <a:r>
              <a:rPr lang="zh-CN" altLang="zh-CN" sz="3800" b="1" kern="100" dirty="0" smtClean="0">
                <a:solidFill>
                  <a:srgbClr val="000066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/>
              </a:rPr>
              <a:t>第</a:t>
            </a:r>
            <a:r>
              <a:rPr lang="en-US" altLang="zh-CN" sz="3800" b="1" kern="100" dirty="0" smtClean="0">
                <a:solidFill>
                  <a:srgbClr val="000066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/>
              </a:rPr>
              <a:t>3</a:t>
            </a:r>
            <a:r>
              <a:rPr lang="zh-CN" altLang="en-US" sz="3800" b="1" kern="100" dirty="0" smtClean="0">
                <a:solidFill>
                  <a:srgbClr val="000066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/>
              </a:rPr>
              <a:t>课</a:t>
            </a:r>
            <a:endParaRPr lang="zh-CN" altLang="zh-CN" sz="3200" kern="100" dirty="0">
              <a:solidFill>
                <a:srgbClr val="000066"/>
              </a:solidFill>
              <a:latin typeface="黑体" panose="02010600030101010101" pitchFamily="2" charset="-122"/>
              <a:ea typeface="黑体" panose="02010600030101010101" pitchFamily="2" charset="-122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682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A_MH_Entry_1">
            <a:hlinkClick r:id="rId21" action="ppaction://hlinksldjump"/>
          </p:cNvPr>
          <p:cNvSpPr/>
          <p:nvPr>
            <p:custDataLst>
              <p:tags r:id="rId1"/>
            </p:custDataLst>
          </p:nvPr>
        </p:nvSpPr>
        <p:spPr>
          <a:xfrm>
            <a:off x="656602" y="695936"/>
            <a:ext cx="8177289" cy="644832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Autofit/>
          </a:bodyPr>
          <a:lstStyle/>
          <a:p>
            <a:pPr lvl="0" algn="ctr">
              <a:lnSpc>
                <a:spcPct val="170000"/>
              </a:lnSpc>
              <a:spcBef>
                <a:spcPct val="20000"/>
              </a:spcBef>
            </a:pPr>
            <a:endParaRPr lang="en-US" altLang="zh-CN" sz="2600" b="1" kern="100" dirty="0">
              <a:solidFill>
                <a:srgbClr val="7030A0"/>
              </a:solidFill>
              <a:latin typeface="Times New Roman"/>
              <a:ea typeface="方正细黑一简体"/>
              <a:cs typeface="Courier New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8978473" y="620688"/>
            <a:ext cx="792088" cy="792088"/>
            <a:chOff x="1856303" y="2844349"/>
            <a:chExt cx="923170" cy="923170"/>
          </a:xfrm>
        </p:grpSpPr>
        <p:sp>
          <p:nvSpPr>
            <p:cNvPr id="102" name="PA_椭圆 4"/>
            <p:cNvSpPr/>
            <p:nvPr>
              <p:custDataLst>
                <p:tags r:id="rId16"/>
              </p:custDataLst>
            </p:nvPr>
          </p:nvSpPr>
          <p:spPr>
            <a:xfrm>
              <a:off x="1856303" y="2844349"/>
              <a:ext cx="923170" cy="92317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1984861" y="2972907"/>
              <a:ext cx="666054" cy="666054"/>
            </a:xfrm>
            <a:prstGeom prst="ellipse">
              <a:avLst/>
            </a:prstGeo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  <a:ln w="28575">
              <a:noFill/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104" name="PA_组合 2"/>
            <p:cNvGrpSpPr/>
            <p:nvPr>
              <p:custDataLst>
                <p:tags r:id="rId17"/>
              </p:custDataLst>
            </p:nvPr>
          </p:nvGrpSpPr>
          <p:grpSpPr>
            <a:xfrm>
              <a:off x="1941350" y="2966817"/>
              <a:ext cx="753074" cy="678232"/>
              <a:chOff x="4136296" y="1758767"/>
              <a:chExt cx="3963400" cy="3569512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109" name="椭圆 108"/>
              <p:cNvSpPr/>
              <p:nvPr/>
            </p:nvSpPr>
            <p:spPr>
              <a:xfrm>
                <a:off x="4136296" y="1758767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7749010" y="4977593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5" name="PA_组合 1"/>
            <p:cNvGrpSpPr/>
            <p:nvPr>
              <p:custDataLst>
                <p:tags r:id="rId18"/>
              </p:custDataLst>
            </p:nvPr>
          </p:nvGrpSpPr>
          <p:grpSpPr>
            <a:xfrm>
              <a:off x="1943825" y="2965219"/>
              <a:ext cx="748126" cy="681428"/>
              <a:chOff x="4146080" y="1765280"/>
              <a:chExt cx="3937353" cy="3586333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107" name="椭圆 106"/>
              <p:cNvSpPr/>
              <p:nvPr/>
            </p:nvSpPr>
            <p:spPr>
              <a:xfrm>
                <a:off x="4146080" y="5013963"/>
                <a:ext cx="337660" cy="33765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7745773" y="1765280"/>
                <a:ext cx="337660" cy="33766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6" name="Text Box 3"/>
            <p:cNvSpPr>
              <a:spLocks noChangeArrowheads="1"/>
            </p:cNvSpPr>
            <p:nvPr/>
          </p:nvSpPr>
          <p:spPr bwMode="auto">
            <a:xfrm>
              <a:off x="2064631" y="3054080"/>
              <a:ext cx="466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978473" y="3645071"/>
            <a:ext cx="792088" cy="792088"/>
            <a:chOff x="1856303" y="2844349"/>
            <a:chExt cx="923170" cy="923170"/>
          </a:xfrm>
        </p:grpSpPr>
        <p:sp>
          <p:nvSpPr>
            <p:cNvPr id="113" name="PA_椭圆 4"/>
            <p:cNvSpPr/>
            <p:nvPr>
              <p:custDataLst>
                <p:tags r:id="rId13"/>
              </p:custDataLst>
            </p:nvPr>
          </p:nvSpPr>
          <p:spPr>
            <a:xfrm>
              <a:off x="1856303" y="2844349"/>
              <a:ext cx="923170" cy="92317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984861" y="2972907"/>
              <a:ext cx="666054" cy="666054"/>
            </a:xfrm>
            <a:prstGeom prst="ellipse">
              <a:avLst/>
            </a:prstGeo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  <a:ln w="28575">
              <a:noFill/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116" name="PA_组合 2"/>
            <p:cNvGrpSpPr/>
            <p:nvPr>
              <p:custDataLst>
                <p:tags r:id="rId14"/>
              </p:custDataLst>
            </p:nvPr>
          </p:nvGrpSpPr>
          <p:grpSpPr>
            <a:xfrm>
              <a:off x="1941350" y="2966817"/>
              <a:ext cx="753074" cy="678232"/>
              <a:chOff x="4136296" y="1758767"/>
              <a:chExt cx="3963400" cy="3569512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123" name="椭圆 122"/>
              <p:cNvSpPr/>
              <p:nvPr/>
            </p:nvSpPr>
            <p:spPr>
              <a:xfrm>
                <a:off x="4136296" y="1758767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椭圆 123"/>
              <p:cNvSpPr/>
              <p:nvPr/>
            </p:nvSpPr>
            <p:spPr>
              <a:xfrm>
                <a:off x="7749010" y="4977593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7" name="PA_组合 1"/>
            <p:cNvGrpSpPr/>
            <p:nvPr>
              <p:custDataLst>
                <p:tags r:id="rId15"/>
              </p:custDataLst>
            </p:nvPr>
          </p:nvGrpSpPr>
          <p:grpSpPr>
            <a:xfrm>
              <a:off x="1943825" y="2965219"/>
              <a:ext cx="748126" cy="681428"/>
              <a:chOff x="4146080" y="1765280"/>
              <a:chExt cx="3937353" cy="3586333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120" name="椭圆 119"/>
              <p:cNvSpPr/>
              <p:nvPr/>
            </p:nvSpPr>
            <p:spPr>
              <a:xfrm>
                <a:off x="4146080" y="5013963"/>
                <a:ext cx="337660" cy="33765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2" name="椭圆 121"/>
              <p:cNvSpPr/>
              <p:nvPr/>
            </p:nvSpPr>
            <p:spPr>
              <a:xfrm>
                <a:off x="7745773" y="1765280"/>
                <a:ext cx="337660" cy="33766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9" name="Text Box 3"/>
            <p:cNvSpPr>
              <a:spLocks noChangeArrowheads="1"/>
            </p:cNvSpPr>
            <p:nvPr/>
          </p:nvSpPr>
          <p:spPr bwMode="auto">
            <a:xfrm>
              <a:off x="1998916" y="3054080"/>
              <a:ext cx="598225" cy="538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157" name="Freeform 9"/>
          <p:cNvSpPr/>
          <p:nvPr/>
        </p:nvSpPr>
        <p:spPr bwMode="auto">
          <a:xfrm>
            <a:off x="10346059" y="1074042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gradFill>
            <a:gsLst>
              <a:gs pos="0">
                <a:srgbClr val="6483B3"/>
              </a:gs>
              <a:gs pos="100000">
                <a:srgbClr val="334E6E"/>
              </a:gs>
            </a:gsLst>
            <a:lin ang="2700000" scaled="0"/>
          </a:gradFill>
          <a:ln w="25400" cap="flat" cmpd="sng" algn="ctr">
            <a:noFill/>
            <a:prstDash val="solid"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9" name="Freeform 8"/>
          <p:cNvSpPr/>
          <p:nvPr/>
        </p:nvSpPr>
        <p:spPr bwMode="auto">
          <a:xfrm>
            <a:off x="10374586" y="3935785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6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0" name="PA_矩形 30"/>
          <p:cNvSpPr/>
          <p:nvPr>
            <p:custDataLst>
              <p:tags r:id="rId2"/>
            </p:custDataLst>
          </p:nvPr>
        </p:nvSpPr>
        <p:spPr>
          <a:xfrm>
            <a:off x="10434776" y="1215329"/>
            <a:ext cx="1019930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FFFFFF"/>
                </a:solidFill>
                <a:effectLst>
                  <a:outerShdw blurRad="76200" dist="38100" dir="2700000" algn="tl">
                    <a:srgbClr val="000000">
                      <a:alpha val="30000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  <a:cs typeface="Open Sans" panose="020B0606030504020204" pitchFamily="34" charset="0"/>
              </a:rPr>
              <a:t>目</a:t>
            </a:r>
            <a:endParaRPr lang="zh-CN" altLang="en-US" sz="6000" b="1" dirty="0">
              <a:solidFill>
                <a:srgbClr val="456288"/>
              </a:solidFill>
              <a:effectLst>
                <a:outerShdw blurRad="76200" dist="38100" dir="2700000" algn="tl">
                  <a:srgbClr val="000000">
                    <a:alpha val="30000"/>
                  </a:srgbClr>
                </a:outerShdw>
              </a:effectLst>
              <a:latin typeface="方正毡笔黑简体" panose="03000509000000000000" pitchFamily="65" charset="-122"/>
              <a:ea typeface="方正毡笔黑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161" name="PA_矩形 30"/>
          <p:cNvSpPr/>
          <p:nvPr>
            <p:custDataLst>
              <p:tags r:id="rId3"/>
            </p:custDataLst>
          </p:nvPr>
        </p:nvSpPr>
        <p:spPr>
          <a:xfrm>
            <a:off x="10506784" y="4118097"/>
            <a:ext cx="1019930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456288"/>
                </a:solidFill>
                <a:effectLst>
                  <a:outerShdw blurRad="76200" dist="38100" dir="2700000" algn="tl">
                    <a:srgbClr val="000000">
                      <a:alpha val="30000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  <a:cs typeface="Open Sans" panose="020B0606030504020204" pitchFamily="34" charset="0"/>
              </a:rPr>
              <a:t>录</a:t>
            </a:r>
          </a:p>
        </p:txBody>
      </p:sp>
      <p:sp>
        <p:nvSpPr>
          <p:cNvPr id="30" name="矩形 29">
            <a:hlinkClick r:id="rId21" action="ppaction://hlinksldjump"/>
          </p:cNvPr>
          <p:cNvSpPr/>
          <p:nvPr/>
        </p:nvSpPr>
        <p:spPr>
          <a:xfrm>
            <a:off x="696987" y="745540"/>
            <a:ext cx="8033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kern="10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Ⅰ</a:t>
            </a:r>
            <a:r>
              <a:rPr lang="en-US" altLang="zh-CN" sz="2800" b="1" kern="1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2800" b="1" kern="1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语言建构与运用</a:t>
            </a:r>
            <a:endParaRPr lang="en-US" altLang="zh-CN" sz="2800" b="1" kern="100" dirty="0">
              <a:solidFill>
                <a:schemeClr val="accent6">
                  <a:lumMod val="50000"/>
                </a:schemeClr>
              </a:solidFill>
              <a:latin typeface="Times New Roman"/>
              <a:ea typeface="方正细黑一简体"/>
              <a:cs typeface="Times New Roman"/>
            </a:endParaRPr>
          </a:p>
        </p:txBody>
      </p:sp>
      <p:sp>
        <p:nvSpPr>
          <p:cNvPr id="31" name="PA_MH_Entry_1">
            <a:hlinkClick r:id="rId2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656601" y="3613369"/>
            <a:ext cx="8177289" cy="644832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Autofit/>
          </a:bodyPr>
          <a:lstStyle/>
          <a:p>
            <a:pPr lvl="0" algn="ctr">
              <a:lnSpc>
                <a:spcPct val="170000"/>
              </a:lnSpc>
              <a:spcBef>
                <a:spcPct val="20000"/>
              </a:spcBef>
            </a:pPr>
            <a:endParaRPr lang="en-US" altLang="zh-CN" sz="2600" b="1" kern="100" dirty="0">
              <a:solidFill>
                <a:srgbClr val="7030A0"/>
              </a:solidFill>
              <a:latin typeface="Times New Roman"/>
              <a:ea typeface="方正细黑一简体"/>
              <a:cs typeface="Courier New"/>
            </a:endParaRPr>
          </a:p>
        </p:txBody>
      </p:sp>
      <p:sp>
        <p:nvSpPr>
          <p:cNvPr id="33" name="矩形 32">
            <a:hlinkClick r:id="" action="ppaction://noaction"/>
          </p:cNvPr>
          <p:cNvSpPr/>
          <p:nvPr/>
        </p:nvSpPr>
        <p:spPr>
          <a:xfrm>
            <a:off x="745268" y="3707374"/>
            <a:ext cx="64087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lvl="0" indent="-714375">
              <a:spcBef>
                <a:spcPct val="20000"/>
              </a:spcBef>
            </a:pPr>
            <a:r>
              <a:rPr lang="en-US" altLang="zh-CN" sz="2600" b="1" kern="1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Ⅲ</a:t>
            </a:r>
            <a:r>
              <a:rPr lang="en-US" altLang="zh-CN" sz="2600" b="1" kern="1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2600" b="1" kern="1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学考对接与迁移</a:t>
            </a:r>
            <a:endParaRPr lang="zh-CN" altLang="en-US" sz="2600" b="1" kern="100" dirty="0">
              <a:solidFill>
                <a:schemeClr val="accent5">
                  <a:lumMod val="50000"/>
                </a:schemeClr>
              </a:solidFill>
              <a:latin typeface="Times New Roman"/>
              <a:ea typeface="方正细黑一简体"/>
              <a:cs typeface="Times New Roman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018858" y="2032538"/>
            <a:ext cx="792088" cy="792088"/>
            <a:chOff x="1856303" y="2844349"/>
            <a:chExt cx="923170" cy="923170"/>
          </a:xfrm>
        </p:grpSpPr>
        <p:sp>
          <p:nvSpPr>
            <p:cNvPr id="37" name="PA_椭圆 4"/>
            <p:cNvSpPr/>
            <p:nvPr>
              <p:custDataLst>
                <p:tags r:id="rId10"/>
              </p:custDataLst>
            </p:nvPr>
          </p:nvSpPr>
          <p:spPr>
            <a:xfrm>
              <a:off x="1856303" y="2844349"/>
              <a:ext cx="923170" cy="92317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984861" y="2972907"/>
              <a:ext cx="666054" cy="666054"/>
            </a:xfrm>
            <a:prstGeom prst="ellipse">
              <a:avLst/>
            </a:prstGeo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  <a:ln w="28575">
              <a:noFill/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39" name="PA_组合 2"/>
            <p:cNvGrpSpPr/>
            <p:nvPr>
              <p:custDataLst>
                <p:tags r:id="rId11"/>
              </p:custDataLst>
            </p:nvPr>
          </p:nvGrpSpPr>
          <p:grpSpPr>
            <a:xfrm>
              <a:off x="1941350" y="2966817"/>
              <a:ext cx="753074" cy="678232"/>
              <a:chOff x="4136296" y="1758767"/>
              <a:chExt cx="3963400" cy="3569512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44" name="椭圆 43"/>
              <p:cNvSpPr/>
              <p:nvPr/>
            </p:nvSpPr>
            <p:spPr>
              <a:xfrm>
                <a:off x="4136296" y="1758767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7749010" y="4977593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0" name="PA_组合 1"/>
            <p:cNvGrpSpPr/>
            <p:nvPr>
              <p:custDataLst>
                <p:tags r:id="rId12"/>
              </p:custDataLst>
            </p:nvPr>
          </p:nvGrpSpPr>
          <p:grpSpPr>
            <a:xfrm>
              <a:off x="1943825" y="2965219"/>
              <a:ext cx="748126" cy="681428"/>
              <a:chOff x="4146080" y="1765280"/>
              <a:chExt cx="3937353" cy="3586333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42" name="椭圆 41"/>
              <p:cNvSpPr/>
              <p:nvPr/>
            </p:nvSpPr>
            <p:spPr>
              <a:xfrm>
                <a:off x="4146080" y="5013963"/>
                <a:ext cx="337660" cy="33765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745773" y="1765280"/>
                <a:ext cx="337660" cy="33766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1" name="Text Box 3"/>
            <p:cNvSpPr>
              <a:spLocks noChangeArrowheads="1"/>
            </p:cNvSpPr>
            <p:nvPr/>
          </p:nvSpPr>
          <p:spPr bwMode="auto">
            <a:xfrm>
              <a:off x="2004521" y="3054080"/>
              <a:ext cx="587015" cy="538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46" name="PA_MH_Entry_1">
            <a:hlinkClick r:id="rId23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696987" y="2032538"/>
            <a:ext cx="8177289" cy="644832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Autofit/>
          </a:bodyPr>
          <a:lstStyle/>
          <a:p>
            <a:pPr lvl="0" algn="ctr">
              <a:lnSpc>
                <a:spcPct val="170000"/>
              </a:lnSpc>
              <a:spcBef>
                <a:spcPct val="20000"/>
              </a:spcBef>
            </a:pPr>
            <a:endParaRPr lang="en-US" altLang="zh-CN" sz="2600" b="1" kern="100" dirty="0">
              <a:solidFill>
                <a:srgbClr val="7030A0"/>
              </a:solidFill>
              <a:latin typeface="Times New Roman"/>
              <a:ea typeface="方正细黑一简体"/>
              <a:cs typeface="Courier New"/>
            </a:endParaRPr>
          </a:p>
        </p:txBody>
      </p:sp>
      <p:sp>
        <p:nvSpPr>
          <p:cNvPr id="47" name="矩形 46">
            <a:hlinkClick r:id="" action="ppaction://noaction"/>
          </p:cNvPr>
          <p:cNvSpPr/>
          <p:nvPr/>
        </p:nvSpPr>
        <p:spPr>
          <a:xfrm>
            <a:off x="758184" y="2041601"/>
            <a:ext cx="64087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lvl="0" indent="-714375">
              <a:spcBef>
                <a:spcPct val="20000"/>
              </a:spcBef>
            </a:pPr>
            <a:r>
              <a:rPr lang="en-US" altLang="zh-CN" sz="26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Ⅱ.</a:t>
            </a:r>
            <a:r>
              <a:rPr lang="zh-CN" altLang="en-US" sz="26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文本阅读与赏析</a:t>
            </a:r>
            <a:endParaRPr lang="en-US" altLang="zh-CN" sz="2600" b="1" kern="100" dirty="0">
              <a:solidFill>
                <a:srgbClr val="7030A0"/>
              </a:solidFill>
              <a:latin typeface="Times New Roman"/>
              <a:ea typeface="方正细黑一简体"/>
              <a:cs typeface="Times New Roman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8978473" y="5010494"/>
            <a:ext cx="792088" cy="792088"/>
            <a:chOff x="1856303" y="2844349"/>
            <a:chExt cx="923170" cy="923170"/>
          </a:xfrm>
        </p:grpSpPr>
        <p:sp>
          <p:nvSpPr>
            <p:cNvPr id="61" name="PA_椭圆 4"/>
            <p:cNvSpPr/>
            <p:nvPr>
              <p:custDataLst>
                <p:tags r:id="rId7"/>
              </p:custDataLst>
            </p:nvPr>
          </p:nvSpPr>
          <p:spPr>
            <a:xfrm>
              <a:off x="1856303" y="2844349"/>
              <a:ext cx="923170" cy="92317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984861" y="2972907"/>
              <a:ext cx="666054" cy="666054"/>
            </a:xfrm>
            <a:prstGeom prst="ellipse">
              <a:avLst/>
            </a:prstGeo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  <a:ln w="28575">
              <a:noFill/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63" name="PA_组合 2"/>
            <p:cNvGrpSpPr/>
            <p:nvPr>
              <p:custDataLst>
                <p:tags r:id="rId8"/>
              </p:custDataLst>
            </p:nvPr>
          </p:nvGrpSpPr>
          <p:grpSpPr>
            <a:xfrm>
              <a:off x="1941350" y="2966817"/>
              <a:ext cx="753074" cy="678232"/>
              <a:chOff x="4136296" y="1758767"/>
              <a:chExt cx="3963400" cy="3569512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68" name="椭圆 67"/>
              <p:cNvSpPr/>
              <p:nvPr/>
            </p:nvSpPr>
            <p:spPr>
              <a:xfrm>
                <a:off x="4136296" y="1758767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7749010" y="4977593"/>
                <a:ext cx="350686" cy="350686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4" name="PA_组合 1"/>
            <p:cNvGrpSpPr/>
            <p:nvPr>
              <p:custDataLst>
                <p:tags r:id="rId9"/>
              </p:custDataLst>
            </p:nvPr>
          </p:nvGrpSpPr>
          <p:grpSpPr>
            <a:xfrm>
              <a:off x="1943825" y="2965219"/>
              <a:ext cx="748126" cy="681428"/>
              <a:chOff x="4146080" y="1765280"/>
              <a:chExt cx="3937353" cy="3586333"/>
            </a:xfrm>
            <a:gradFill>
              <a:gsLst>
                <a:gs pos="0">
                  <a:srgbClr val="6483B3"/>
                </a:gs>
                <a:gs pos="87000">
                  <a:srgbClr val="334E6E"/>
                </a:gs>
              </a:gsLst>
              <a:lin ang="4800000" scaled="0"/>
            </a:gradFill>
          </p:grpSpPr>
          <p:sp>
            <p:nvSpPr>
              <p:cNvPr id="66" name="椭圆 65"/>
              <p:cNvSpPr/>
              <p:nvPr/>
            </p:nvSpPr>
            <p:spPr>
              <a:xfrm>
                <a:off x="4146080" y="5013963"/>
                <a:ext cx="337660" cy="33765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745773" y="1765280"/>
                <a:ext cx="337660" cy="337660"/>
              </a:xfrm>
              <a:prstGeom prst="ellipse">
                <a:avLst/>
              </a:prstGeom>
              <a:gradFill>
                <a:gsLst>
                  <a:gs pos="0">
                    <a:srgbClr val="6483B3"/>
                  </a:gs>
                  <a:gs pos="87000">
                    <a:srgbClr val="334E6E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5" name="Text Box 3"/>
            <p:cNvSpPr>
              <a:spLocks noChangeArrowheads="1"/>
            </p:cNvSpPr>
            <p:nvPr/>
          </p:nvSpPr>
          <p:spPr bwMode="auto">
            <a:xfrm>
              <a:off x="1998916" y="3054080"/>
              <a:ext cx="598225" cy="538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70" name="PA_MH_Entry_1">
            <a:hlinkClick r:id="rId2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758184" y="4978792"/>
            <a:ext cx="8177289" cy="644832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Autofit/>
          </a:bodyPr>
          <a:lstStyle/>
          <a:p>
            <a:pPr lvl="0" algn="ctr">
              <a:lnSpc>
                <a:spcPct val="170000"/>
              </a:lnSpc>
              <a:spcBef>
                <a:spcPct val="20000"/>
              </a:spcBef>
            </a:pPr>
            <a:endParaRPr lang="en-US" altLang="zh-CN" sz="2600" b="1" kern="100" dirty="0">
              <a:solidFill>
                <a:srgbClr val="7030A0"/>
              </a:solidFill>
              <a:latin typeface="Times New Roman"/>
              <a:ea typeface="方正细黑一简体"/>
              <a:cs typeface="Courier New"/>
            </a:endParaRPr>
          </a:p>
        </p:txBody>
      </p:sp>
      <p:sp>
        <p:nvSpPr>
          <p:cNvPr id="71" name="矩形 70">
            <a:hlinkClick r:id="" action="ppaction://noaction"/>
          </p:cNvPr>
          <p:cNvSpPr/>
          <p:nvPr/>
        </p:nvSpPr>
        <p:spPr>
          <a:xfrm>
            <a:off x="758184" y="5094115"/>
            <a:ext cx="64087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lvl="0" indent="-714375">
              <a:spcBef>
                <a:spcPct val="20000"/>
              </a:spcBef>
            </a:pPr>
            <a:r>
              <a:rPr lang="en-US" altLang="zh-CN" sz="2600" b="1" kern="1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Ⅳ</a:t>
            </a:r>
            <a:r>
              <a:rPr lang="en-US" altLang="zh-CN" sz="2600" b="1" kern="1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2600" b="1" kern="1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方正细黑一简体"/>
                <a:cs typeface="Times New Roman"/>
              </a:rPr>
              <a:t>阅读拓展与延伸</a:t>
            </a:r>
            <a:endParaRPr lang="zh-CN" altLang="en-US" sz="2600" b="1" kern="100" dirty="0">
              <a:solidFill>
                <a:schemeClr val="accent5">
                  <a:lumMod val="50000"/>
                </a:schemeClr>
              </a:solidFill>
              <a:latin typeface="Times New Roman"/>
              <a:ea typeface="方正细黑一简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0646611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2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2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2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2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57" grpId="0" animBg="1"/>
      <p:bldP spid="159" grpId="0" animBg="1"/>
      <p:bldP spid="160" grpId="0"/>
      <p:bldP spid="161" grpId="0"/>
      <p:bldP spid="30" grpId="0"/>
      <p:bldP spid="31" grpId="0" animBg="1"/>
      <p:bldP spid="33" grpId="0"/>
      <p:bldP spid="46" grpId="0" animBg="1"/>
      <p:bldP spid="47" grpId="0"/>
      <p:bldP spid="70" grpId="0" animBg="1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2971" y="1124744"/>
            <a:ext cx="10975658" cy="5256584"/>
          </a:xfrm>
        </p:spPr>
        <p:txBody>
          <a:bodyPr>
            <a:norm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一、读准字音，写对字形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括号内填字音，横线上写字形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-23093" y="-27384"/>
            <a:ext cx="12218858" cy="7122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96144" y="-52957"/>
            <a:ext cx="9625979" cy="745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Ⅰ</a:t>
            </a:r>
            <a:r>
              <a:rPr lang="en-US" altLang="zh-CN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语言建构与运用</a:t>
            </a:r>
            <a:endParaRPr lang="zh-CN" altLang="zh-CN" sz="32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93260"/>
              </p:ext>
            </p:extLst>
          </p:nvPr>
        </p:nvGraphicFramePr>
        <p:xfrm>
          <a:off x="809625" y="1912938"/>
          <a:ext cx="10479088" cy="500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文档" r:id="rId3" imgW="10552112" imgH="5055518" progId="Word.Document.12">
                  <p:embed/>
                </p:oleObj>
              </mc:Choice>
              <mc:Fallback>
                <p:oleObj name="文档" r:id="rId3" imgW="10552112" imgH="50555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9625" y="1912938"/>
                        <a:ext cx="10479088" cy="500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2880391" y="1935300"/>
            <a:ext cx="742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liào</a:t>
            </a:r>
            <a:endParaRPr lang="zh-CN" altLang="en-US" sz="2800" dirty="0"/>
          </a:p>
        </p:txBody>
      </p:sp>
      <p:sp>
        <p:nvSpPr>
          <p:cNvPr id="9" name="矩形 8"/>
          <p:cNvSpPr/>
          <p:nvPr/>
        </p:nvSpPr>
        <p:spPr>
          <a:xfrm>
            <a:off x="7561630" y="187817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nè</a:t>
            </a:r>
            <a:endParaRPr lang="zh-CN" altLang="en-US" sz="2800" dirty="0"/>
          </a:p>
        </p:txBody>
      </p:sp>
      <p:sp>
        <p:nvSpPr>
          <p:cNvPr id="11" name="矩形 10"/>
          <p:cNvSpPr/>
          <p:nvPr/>
        </p:nvSpPr>
        <p:spPr>
          <a:xfrm>
            <a:off x="2819511" y="2750497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C00000"/>
                </a:solidFill>
                <a:latin typeface="Times New Roman"/>
                <a:ea typeface="方正细黑一简体"/>
              </a:rPr>
              <a:t>shǎng</a:t>
            </a:r>
            <a:endParaRPr lang="zh-CN" altLang="en-US" sz="2800" dirty="0"/>
          </a:p>
        </p:txBody>
      </p:sp>
      <p:sp>
        <p:nvSpPr>
          <p:cNvPr id="13" name="矩形 12"/>
          <p:cNvSpPr/>
          <p:nvPr/>
        </p:nvSpPr>
        <p:spPr>
          <a:xfrm>
            <a:off x="6764223" y="265719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忸怩</a:t>
            </a:r>
            <a:endParaRPr lang="zh-CN" altLang="en-US" sz="2800" dirty="0"/>
          </a:p>
        </p:txBody>
      </p:sp>
      <p:sp>
        <p:nvSpPr>
          <p:cNvPr id="15" name="矩形 14"/>
          <p:cNvSpPr/>
          <p:nvPr/>
        </p:nvSpPr>
        <p:spPr>
          <a:xfrm>
            <a:off x="2169974" y="348854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踌躇</a:t>
            </a:r>
            <a:endParaRPr lang="zh-CN" altLang="en-US" sz="2800" dirty="0"/>
          </a:p>
        </p:txBody>
      </p:sp>
      <p:sp>
        <p:nvSpPr>
          <p:cNvPr id="17" name="矩形 16"/>
          <p:cNvSpPr/>
          <p:nvPr/>
        </p:nvSpPr>
        <p:spPr>
          <a:xfrm>
            <a:off x="6744972" y="348496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尴尬</a:t>
            </a:r>
            <a:endParaRPr lang="zh-CN" altLang="en-US" sz="2800" dirty="0"/>
          </a:p>
        </p:txBody>
      </p:sp>
      <p:sp>
        <p:nvSpPr>
          <p:cNvPr id="19" name="矩形 18"/>
          <p:cNvSpPr/>
          <p:nvPr/>
        </p:nvSpPr>
        <p:spPr>
          <a:xfrm>
            <a:off x="2675089" y="4380119"/>
            <a:ext cx="904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shàn</a:t>
            </a:r>
            <a:endParaRPr lang="zh-CN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7590385" y="4360868"/>
            <a:ext cx="881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zēng</a:t>
            </a:r>
            <a:endParaRPr lang="zh-CN" altLang="en-US" sz="2800" dirty="0"/>
          </a:p>
        </p:txBody>
      </p:sp>
      <p:sp>
        <p:nvSpPr>
          <p:cNvPr id="23" name="矩形 22"/>
          <p:cNvSpPr/>
          <p:nvPr/>
        </p:nvSpPr>
        <p:spPr>
          <a:xfrm>
            <a:off x="2819511" y="5176083"/>
            <a:ext cx="482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sè</a:t>
            </a:r>
            <a:endParaRPr lang="zh-CN" altLang="en-US" sz="2800" dirty="0"/>
          </a:p>
        </p:txBody>
      </p:sp>
      <p:sp>
        <p:nvSpPr>
          <p:cNvPr id="25" name="矩形 24"/>
          <p:cNvSpPr/>
          <p:nvPr/>
        </p:nvSpPr>
        <p:spPr>
          <a:xfrm>
            <a:off x="6764223" y="5176703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磕</a:t>
            </a:r>
            <a:endParaRPr lang="zh-CN" altLang="en-US" sz="2800" dirty="0"/>
          </a:p>
        </p:txBody>
      </p:sp>
      <p:sp>
        <p:nvSpPr>
          <p:cNvPr id="27" name="矩形 26"/>
          <p:cNvSpPr/>
          <p:nvPr/>
        </p:nvSpPr>
        <p:spPr>
          <a:xfrm>
            <a:off x="2931671" y="6035664"/>
            <a:ext cx="52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zā</a:t>
            </a:r>
            <a:endParaRPr lang="zh-CN" altLang="en-US" sz="2800" dirty="0"/>
          </a:p>
        </p:txBody>
      </p:sp>
      <p:sp>
        <p:nvSpPr>
          <p:cNvPr id="29" name="矩形 28"/>
          <p:cNvSpPr/>
          <p:nvPr/>
        </p:nvSpPr>
        <p:spPr>
          <a:xfrm>
            <a:off x="8065686" y="6035664"/>
            <a:ext cx="763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Times New Roman"/>
                <a:ea typeface="方正细黑一简体"/>
              </a:rPr>
              <a:t>jiáo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5612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88640"/>
            <a:ext cx="10975658" cy="6480719"/>
          </a:xfrm>
        </p:spPr>
        <p:txBody>
          <a:bodyPr>
            <a:norm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二、明辨词义，用词贴切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词语辨析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判断例句中加点词语使用的正误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368214"/>
              </p:ext>
            </p:extLst>
          </p:nvPr>
        </p:nvGraphicFramePr>
        <p:xfrm>
          <a:off x="480963" y="1841299"/>
          <a:ext cx="10552112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文档" r:id="rId3" imgW="10552112" imgH="1567885" progId="Word.Document.12">
                  <p:embed/>
                </p:oleObj>
              </mc:Choice>
              <mc:Fallback>
                <p:oleObj name="文档" r:id="rId3" imgW="10552112" imgH="156788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963" y="1841299"/>
                        <a:ext cx="10552112" cy="156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937417"/>
              </p:ext>
            </p:extLst>
          </p:nvPr>
        </p:nvGraphicFramePr>
        <p:xfrm>
          <a:off x="820738" y="3130550"/>
          <a:ext cx="105521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文档" r:id="rId5" imgW="10552112" imgH="595212" progId="Word.Document.12">
                  <p:embed/>
                </p:oleObj>
              </mc:Choice>
              <mc:Fallback>
                <p:oleObj name="文档" r:id="rId5" imgW="10552112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0738" y="3130550"/>
                        <a:ext cx="10552112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474717"/>
              </p:ext>
            </p:extLst>
          </p:nvPr>
        </p:nvGraphicFramePr>
        <p:xfrm>
          <a:off x="624979" y="3825305"/>
          <a:ext cx="10552112" cy="300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文档" r:id="rId7" imgW="10552112" imgH="3004541" progId="Word.Document.12">
                  <p:embed/>
                </p:oleObj>
              </mc:Choice>
              <mc:Fallback>
                <p:oleObj name="文档" r:id="rId7" imgW="10552112" imgH="30045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4979" y="3825305"/>
                        <a:ext cx="10552112" cy="300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129166"/>
              </p:ext>
            </p:extLst>
          </p:nvPr>
        </p:nvGraphicFramePr>
        <p:xfrm>
          <a:off x="2857227" y="6021288"/>
          <a:ext cx="105521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文档" r:id="rId9" imgW="10552112" imgH="595212" progId="Word.Document.12">
                  <p:embed/>
                </p:oleObj>
              </mc:Choice>
              <mc:Fallback>
                <p:oleObj name="文档" r:id="rId9" imgW="10552112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57227" y="6021288"/>
                        <a:ext cx="10552112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78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64939" y="0"/>
            <a:ext cx="10975658" cy="6131224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易混辨析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选用恰当的词语填空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 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．执拗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执着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94589"/>
              </p:ext>
            </p:extLst>
          </p:nvPr>
        </p:nvGraphicFramePr>
        <p:xfrm>
          <a:off x="408955" y="1772816"/>
          <a:ext cx="11449272" cy="5120640"/>
        </p:xfrm>
        <a:graphic>
          <a:graphicData uri="http://schemas.openxmlformats.org/drawingml/2006/table">
            <a:tbl>
              <a:tblPr/>
              <a:tblGrid>
                <a:gridCol w="864096"/>
                <a:gridCol w="10585176"/>
              </a:tblGrid>
              <a:tr h="36773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辨异同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414" marR="2841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执拗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与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执着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词义相近，二者都有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固执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的意思，但又有所不同。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执着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，指对某一事物坚持不放，不能超脱；泛指固执或拘泥，也指坚持不懈。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执拗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固执任性，不听从别人的意见；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②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决定了一件事情或选择了一条路，就不顾质疑反对、不回头地走下去，直到走不动为止，或者达到自己的目的为止。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执拗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在感情色彩上贬义成分较多，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执着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则更多时候是褒义词。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414" marR="2841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86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准运用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414" marR="2841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生活不快乐了，就要想想你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不是快到了头，若是继续，可能就变成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了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8414" marR="2841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073251" y="623731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执拗</a:t>
            </a:r>
            <a:endParaRPr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5859444" y="5641025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执着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8180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332656"/>
            <a:ext cx="10975658" cy="6131224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．东张西望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左顾右盼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32644"/>
              </p:ext>
            </p:extLst>
          </p:nvPr>
        </p:nvGraphicFramePr>
        <p:xfrm>
          <a:off x="1057028" y="1583278"/>
          <a:ext cx="10297144" cy="4657113"/>
        </p:xfrm>
        <a:graphic>
          <a:graphicData uri="http://schemas.openxmlformats.org/drawingml/2006/table">
            <a:tbl>
              <a:tblPr/>
              <a:tblGrid>
                <a:gridCol w="1152127"/>
                <a:gridCol w="9145017"/>
              </a:tblGrid>
              <a:tr h="3291609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辨异同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1329" marR="4132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两者都有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向前后左右看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的意思。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东张西望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着重于到处张望，可以向较远处看，有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注意力不集中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的意思，多用于口语。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左顾右盼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着重于向左右两边看，一般指向身边看，多形容打量察看或犹豫观望等神情，多用于书面语。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1329" marR="4132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353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准运用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1329" marR="4132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小明平时上课不注意听讲，总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一到考试就什么也不会，坐在那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里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1329" marR="4132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7249715" y="501317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东张西望</a:t>
            </a:r>
            <a:endParaRPr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5953571" y="5661248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左顾右盼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4530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332656"/>
            <a:ext cx="11176460" cy="6408711"/>
          </a:xfrm>
        </p:spPr>
        <p:txBody>
          <a:bodyPr>
            <a:norm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endParaRPr lang="en-US" altLang="zh-CN" b="1" kern="100" dirty="0" smtClean="0">
              <a:solidFill>
                <a:srgbClr val="7030A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endParaRPr lang="en-US" altLang="zh-CN" b="1" kern="100" dirty="0" smtClean="0">
              <a:solidFill>
                <a:srgbClr val="7030A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、知人论世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作家作品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茹志鹃</a:t>
            </a:r>
            <a:r>
              <a:rPr lang="en-US" altLang="zh-CN" b="1" dirty="0">
                <a:latin typeface="Times New Roman"/>
                <a:ea typeface="方正细黑一简体"/>
              </a:rPr>
              <a:t>(1925—1998)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，浙江杭州人。当代著名女作家。</a:t>
            </a:r>
            <a:r>
              <a:rPr lang="en-US" altLang="zh-CN" b="1" dirty="0">
                <a:latin typeface="Times New Roman"/>
                <a:ea typeface="方正细黑一简体"/>
              </a:rPr>
              <a:t>1958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年</a:t>
            </a:r>
            <a:r>
              <a:rPr lang="en-US" altLang="zh-CN" b="1" dirty="0">
                <a:latin typeface="Times New Roman"/>
                <a:ea typeface="方正细黑一简体"/>
              </a:rPr>
              <a:t>3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月，她在《延河》月刊上发表了著名作品《百合花》，标志着她的艺术风格开始形成。这篇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没有爱情的爱情牧歌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，曾被茅盾誉为当时最使他满意和感动的一篇作品，赞赏这篇小说是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静夜的箫声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。她的创作以短篇小说见长，笔调清新、俊逸，情节单纯明快，细节丰富传神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善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-23093" y="-27384"/>
            <a:ext cx="12218858" cy="7122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96144" y="-52957"/>
            <a:ext cx="96259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Ⅱ</a:t>
            </a:r>
            <a:r>
              <a:rPr lang="en-US" altLang="zh-CN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文本阅读与赏析</a:t>
            </a:r>
            <a:endParaRPr lang="zh-CN" altLang="zh-CN" sz="32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  <p:pic>
        <p:nvPicPr>
          <p:cNvPr id="6" name="图片 5" descr="宏观把握初感知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92" y="1017750"/>
            <a:ext cx="3420204" cy="479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530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于从较小的角度去反映时代本质。她的作品有《百合花》《静静的产院》《如愿》《阿舒》《三走严庄》等，一些作品被译成日、法、俄、英、越等多国文字在国外出版。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写作背景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《百合花》是茹志鹃的成名作，最初发表在《延河》</a:t>
            </a:r>
            <a:r>
              <a:rPr lang="en-US" altLang="zh-CN" b="1" dirty="0">
                <a:latin typeface="Times New Roman"/>
                <a:ea typeface="方正细黑一简体"/>
              </a:rPr>
              <a:t>1958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年第</a:t>
            </a:r>
            <a:r>
              <a:rPr lang="en-US" altLang="zh-CN" b="1" dirty="0">
                <a:latin typeface="Times New Roman"/>
                <a:ea typeface="方正细黑一简体"/>
              </a:rPr>
              <a:t>3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期中。同年，《人民文学》第</a:t>
            </a:r>
            <a:r>
              <a:rPr lang="en-US" altLang="zh-CN" b="1" dirty="0">
                <a:latin typeface="Times New Roman"/>
                <a:ea typeface="方正细黑一简体"/>
              </a:rPr>
              <a:t>6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期转载。后收入《百合花》《茹志鹃小说选》等小说集中。关于这篇小说，作者如是说：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我写《百合花》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1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时候，正是处于人生困境中，那时每天晚上，待孩子睡后，我不无悲凉地思念起战时的生活，和那时的同志关系。脑子里像放电影一样，出现了战争时接触到的种种人。战争使人不能有长谈的机会，但是战争却能使人深交。有时仅几十分钟，几分钟，甚至只来得及瞥一眼，便一闪而过，然而人与人之间，就在这个一刹那里，便能够肝胆相照，生死与共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所以，《百合花》是她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在匝匝忧虑之中，缅怀追念时得来的产物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。作者的写作动机是借对战争年代圣洁人际感情的回忆和赞美，来表达对现实生活的感慨。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015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88640"/>
            <a:ext cx="10975658" cy="6131224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二、文脉梳理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根据文本，恰当填充下面空缺处的内容。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新媳妇给通讯员缝衣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牺牲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新媳妇执意献出新被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献被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" name="图片 2" descr="23XGCYWBS-6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219" y="1772816"/>
            <a:ext cx="5173295" cy="2923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52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1052736"/>
            <a:ext cx="10975658" cy="5472607"/>
          </a:xfrm>
        </p:spPr>
        <p:txBody>
          <a:bodyPr>
            <a:norm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一、内容和艺术特色的理解与赏析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阅读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我们走进老乡的院子里，只见堂屋里静静的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……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左一条、右一条地披挂在自己肩上，大踏步地走了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，完成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solidFill>
                  <a:srgbClr val="000000"/>
                </a:solidFill>
                <a:latin typeface="Times New Roman"/>
                <a:ea typeface="方正细黑一简体"/>
                <a:cs typeface="Times New Roman"/>
              </a:rPr>
              <a:t>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．下列关于选文内容的理解和分析，不正确的一项是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我方才明白她刚才为什么不肯借了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所明白新媳妇不肯借被子的原因是她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是刚过门三天的新娘子，这条被子就是她唯一的嫁妆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" name="图片 2" descr="多维鉴赏深发展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13" y="332656"/>
            <a:ext cx="4140284" cy="623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1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764704"/>
            <a:ext cx="10975658" cy="4104455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．小通讯员在接过新媳妇递过来的新被子转身走时，不小心把衣服挂破了个洞，而且高低不肯让新媳妇缝补，这一情节照应了前文小通讯员的执拗。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．小通讯员越是觉得借用新媳妇的被子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多不合适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，就越能反衬出他关心他人的美德和新媳妇对革命战争的支持。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015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没想到他竟扬起脸，装作没看见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他这才绷了脸，垂着眼皮，上去接过被子，慌慌张张地转身就走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等均属于细节描写，这些细节体现出通讯员对新媳妇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觉悟不高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的意见，通讯员性格腼腆，很容易害羞。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照应了前文小通讯员的执拗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理解错误，应该是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表现了他的腼腆、憨厚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852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908720"/>
            <a:ext cx="10975658" cy="4104455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．下列对选文内容的理解和分析，不正确的一项是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．选文第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段交代人物身份，写人物的含羞，不和生人说话，交代小通讯员借不到被子的原因，也着意突出了新媳妇家庭贫穷。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．从听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道歉时的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尽咬着嘴唇笑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讲道理借被子时的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不笑了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，新媳妇的神态变化表现了她的善良友好。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1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我刚才也是说的这几句话，她就是不借，你看怪吧！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……”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一句语言描写写出了通讯员看到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借到被子时的委屈和不服，这与前文怪老百姓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封建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的语言描写相照应。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．通讯员觉得误会了新媳妇，愧疚地想把被子还回去。这种态度的变化表现了他的淳朴、善良和单纯，表现了军民鱼水情。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着意突出了新媳妇家庭贫穷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理解错误，这并非文章刻意突出的内容。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015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阅读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乡干部又来了，慰劳了我们几个家做的干菜月饼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……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这象征纯洁与感情的花，盖上了这位平常的、拖毛竹的青年人的脸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，完成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．下列对选文内容的理解和分析，不正确的一项是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．选文没有重点去叙写战争，而是通过描写包扎所里担架员、救护人员、普通妇女，特别是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新媳妇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不停地救护伤员的场面，来反映战争的残酷。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852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．选文中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那个担架员负罪地说道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负罪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一词表现了担架员感到悲痛、自责的心理，因为是他和其他担架员的过失，造成了战友的牺牲。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．选文中有两处写到新媳妇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短促地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‘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’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了一声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，第一次表现她认出通讯员时的惊讶，第二次表现她听到通讯员的事迹时的震惊与悲痛。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无意中摸到两个干硬的馒头，想到了先前通讯员留下馒头，给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开饭的情景，睹物思人，表达出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对通讯员牺牲的无比痛惜之情。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1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1340768"/>
            <a:ext cx="10975658" cy="2952327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因为是他和其他担架员的过失，造成了战友的牺牲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理解错误，担架员是在苛责自我，他们并没有过失。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015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．下列对选文艺术特色的分析鉴赏，不正确的一项是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．通过想象，描写了在家乡过中秋的美好画面，与战争的残酷形成一种强烈的反差，使小通讯员的牺牲更加刺痛人心，增强了艺术张力。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．采用正面描写，塑造了通讯员在危急关头为了保护战友，毫不犹豫地扑向手榴弹而英勇牺牲的高大形象，表现了他不怕牺牲的大无畏精神。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852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．反复通过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正一针一针地在缝他衣肩上那个破洞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的细节描写，表现了新媳妇悔恨自己没能早先补上那个破洞，也表现了她对通讯员的敬佩和尊重。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．以第一人称来讲述故事，通过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的视角来塑造男女主人公的形象，推动了情节发展，并通过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的细腻感受增强了抒情性。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正面描写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错误，是通过别人的讲述来塑造通讯员形象的，属于侧面描写。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18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0"/>
            <a:ext cx="10975658" cy="6131224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二、文本的鉴赏与评价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．善于运用典型的细节描写是本篇小说的一大特点，分析下列细节描写产生的表达效果。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717859"/>
              </p:ext>
            </p:extLst>
          </p:nvPr>
        </p:nvGraphicFramePr>
        <p:xfrm>
          <a:off x="655891" y="2358799"/>
          <a:ext cx="11089231" cy="3986799"/>
        </p:xfrm>
        <a:graphic>
          <a:graphicData uri="http://schemas.openxmlformats.org/drawingml/2006/table">
            <a:tbl>
              <a:tblPr/>
              <a:tblGrid>
                <a:gridCol w="1368151"/>
                <a:gridCol w="7776864"/>
                <a:gridCol w="1944216"/>
              </a:tblGrid>
              <a:tr h="5092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细节</a:t>
                      </a:r>
                      <a:endParaRPr lang="zh-CN" sz="2800" kern="100" dirty="0" smtClean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描写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1657" marR="1165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在文中出现的位置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1657" marR="1165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表达效果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1657" marR="1165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33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通讯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员衣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服上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的破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洞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1657" marR="1165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第一次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(34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段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是从新媳妇家借了被子，通讯员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接过被子，慌慌张张地转身就走。不想他一步还没走出去，就听见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‘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嘶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’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的一声，衣服挂住了门钩，在肩膀处，挂下一片布来，口子撕得不小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，结果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那媳妇一面笑着，一面赶忙找针拿线，要给他缝上。通讯员却高低不肯，挟了被子就走</a:t>
                      </a: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1657" marR="1165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1657" marR="1165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15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542064"/>
              </p:ext>
            </p:extLst>
          </p:nvPr>
        </p:nvGraphicFramePr>
        <p:xfrm>
          <a:off x="624979" y="1052736"/>
          <a:ext cx="11233247" cy="5040560"/>
        </p:xfrm>
        <a:graphic>
          <a:graphicData uri="http://schemas.openxmlformats.org/drawingml/2006/table">
            <a:tbl>
              <a:tblPr/>
              <a:tblGrid>
                <a:gridCol w="936103"/>
                <a:gridCol w="9721080"/>
                <a:gridCol w="576064"/>
              </a:tblGrid>
              <a:tr h="30243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通讯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员衣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服上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的破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洞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5791" marR="1579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第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二次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(43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段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是通讯员回团部，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他已走远了，但还见他肩上撕挂下来的布片，在风里一飘一飘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第三次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(53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段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是通讯员牺牲前被安排在屋檐下的门板上，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看见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他安详地合着眼，军装的肩头上露着那个大洞，一片布还挂在那里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第四次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(56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段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是新媳妇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细细地、密密地缝着那个破洞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5791" marR="1579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5791" marR="1579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馒头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5791" marR="1579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第一次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(42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段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是通讯员要回去时给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留下两个馒头，说是给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开饭。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第二次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(57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段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是当通讯员牺牲后，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无意中摸到他给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开的饭，两个干硬的馒头。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5791" marR="1579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②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5791" marR="15791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0562083" y="35907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latin typeface="Times New Roman"/>
                <a:ea typeface="方正细黑一简体"/>
                <a:cs typeface="Times New Roman"/>
              </a:rPr>
              <a:t>续表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9952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dirty="0">
                <a:latin typeface="Times New Roman"/>
                <a:cs typeface="宋体"/>
              </a:rPr>
              <a:t>①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第一次：一方面写出通讯员的朴实、腼腆、执拗，另一方面也写出新媳妇的友善、热情、关切。在情节上，为下文再次出现的破洞作铺垫。第二次：写出了通讯员天真质朴的心理和回团部时乐观的情绪。第三次：一方面，通过这个破洞印证了受重伤的就是通讯员，照应上文，铺垫下文；另一方面，写出新媳妇和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为此而万分痛惜的心情。第四次：不仅照应了上文，更表现了新媳妇把通讯员当作亲人、对他无比崇敬的感情。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细细地、密密地缝着那个破洞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1916832"/>
            <a:ext cx="10975658" cy="3024335"/>
          </a:xfrm>
        </p:spPr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意思是新媳妇通过那细密的针脚要把这种感情注入英雄穿的衣服里，也使新媳妇的思想得到升华。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第一次：表现了通讯员对同志的关心、体贴。第二次：通讯员牺牲后，使我们对通讯员产生了无限的怀念之情。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．小说中的景物描写有什么作用？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小说中的景物描写，起着深化主题的作用。比如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早上下过一阵小雨</a:t>
            </a:r>
            <a:r>
              <a:rPr lang="en-US" altLang="zh-CN" b="1" dirty="0">
                <a:latin typeface="Times New Roman"/>
                <a:ea typeface="方正细黑一简体"/>
              </a:rPr>
              <a:t>……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空气里也带有一股清鲜湿润的香味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。这一景物描写有色有味，展现在我们面前的是一派生机勃勃的和平景象。在一次残酷的战斗之前，我所看到的就是这样的景象，这就巧妙地烘托了人物的心情：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”——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一个革命战士，不仅临危不惧，而且洋溢着乐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观主义精神。又如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天黑了，天边涌起一轮满月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……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我连那一轮皎洁的月亮，也憎恶起来了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。这一景物描写对发展故事情节、烘托人物心情，起着重要作用。由于整个战场被皎洁的月光朗照着，所以战斗才会那样激烈，那样残酷，付出的代价才会那样大，而通讯员就是在白夜的攻击中壮烈牺牲的。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．小说在构思布局时通过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来展开情节，请结合作品对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的作用加以分析。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dirty="0">
                <a:latin typeface="Times New Roman"/>
                <a:cs typeface="宋体"/>
              </a:rPr>
              <a:t>①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是线索人物，虽然作品主要写的是通讯员和新媳妇之间的崇高情感，但是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是通讯员和新媳妇之间不可缺少的人物，是故事的叙述者和情节发展的重要推动者。因此，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不仅是作品采用第一人称叙述方式的承担者，而且是作品中的一个艺术形象。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在去前沿包扎所的路上，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主动找通讯员搭话，主动认老乡，甚至问他有没有娶媳妇的言行，表现出战争年代革命队伍中的女同志特有的一种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泼辣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，是一个具有强烈性别意识的人物。</a:t>
            </a: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作品不仅通过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带有女性特征的细微观察，使通讯员和新媳妇的形象跃然纸上；而且通过富于浪漫色彩的想象，使作品充满抒情的色彩。比如，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想象的通讯员在家乡拖毛竹时的情景，充满诗情画意。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836712"/>
            <a:ext cx="10975658" cy="4680519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．小说以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百合花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为题，有什么好处？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dirty="0">
                <a:latin typeface="Times New Roman"/>
                <a:cs typeface="宋体"/>
              </a:rPr>
              <a:t>①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题目串起小说的主要情节。百合花是小说中年轻媳妇新被子上的图案，新被子是贯串全文的线索，作者借助新被子串起小说的主要故事情节，如借被子和献被子，把两个主要人物联系起来。</a:t>
            </a:r>
            <a:r>
              <a:rPr lang="zh-CN" altLang="zh-CN" b="1" dirty="0">
                <a:latin typeface="Times New Roman"/>
                <a:cs typeface="宋体"/>
              </a:rPr>
              <a:t>②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题目是人物美好心灵和品格的象征。年轻的通讯员舍身救人，漂亮的新媳妇舍弃自己唯一的嫁妆</a:t>
            </a:r>
            <a:r>
              <a:rPr lang="en-US" altLang="zh-CN" b="1" dirty="0">
                <a:latin typeface="Times New Roman"/>
                <a:ea typeface="方正细黑一简体"/>
              </a:rPr>
              <a:t>——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新被子，他们都有着纯真、高洁、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412776"/>
            <a:ext cx="10975658" cy="4104455"/>
          </a:xfrm>
        </p:spPr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美好的心灵，具有如百合花一样美丽的人性美。</a:t>
            </a: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题目是主题的象征。小说中表现出革命战争时期军民之间、战士之间高尚、纯洁的感情，标题象征着小说的人情美，这恰恰是小说的主题。</a:t>
            </a:r>
            <a:r>
              <a:rPr lang="zh-CN" altLang="zh-CN" b="1" kern="100" dirty="0">
                <a:latin typeface="宋体"/>
                <a:cs typeface="宋体"/>
              </a:rPr>
              <a:t>④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题目一语双关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借代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，使表达文雅、含蓄，体现出小说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清新、俊逸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的风格，激发了读者的阅读兴趣。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三、思维的发展与提升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．对《百合花》这篇小说，袁俊华认为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《百合花》是一出悲剧，浓浓的悲剧意识表达了作者对战争的认识和生命青春的关怀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。你怎么理解？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这主要从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这一形象入手考虑。</a:t>
            </a:r>
            <a:r>
              <a:rPr lang="zh-CN" altLang="zh-CN" b="1" dirty="0">
                <a:latin typeface="Times New Roman"/>
                <a:cs typeface="宋体"/>
              </a:rPr>
              <a:t>①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从结构线索来看，小说始终围绕着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和通讯员之间的交往展开叙事，并在叙事过程中巧妙地把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对通讯员的感情变化融织进去：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与通讯员去包扎所的路上</a:t>
            </a:r>
            <a:r>
              <a:rPr lang="en-US" altLang="zh-CN" b="1" dirty="0">
                <a:latin typeface="Times New Roman"/>
                <a:ea typeface="方正细黑一简体"/>
              </a:rPr>
              <a:t>(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生气</a:t>
            </a:r>
            <a:r>
              <a:rPr lang="en-US" altLang="zh-CN" b="1" dirty="0">
                <a:latin typeface="Times New Roman"/>
                <a:ea typeface="方正细黑一简体"/>
              </a:rPr>
              <a:t>—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发生兴趣</a:t>
            </a:r>
            <a:r>
              <a:rPr lang="en-US" altLang="zh-CN" b="1" dirty="0">
                <a:latin typeface="Times New Roman"/>
                <a:ea typeface="方正细黑一简体"/>
              </a:rPr>
              <a:t>—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亲热起来</a:t>
            </a:r>
            <a:r>
              <a:rPr lang="en-US" altLang="zh-CN" b="1" dirty="0">
                <a:latin typeface="Times New Roman"/>
                <a:ea typeface="方正细黑一简体"/>
              </a:rPr>
              <a:t>)—“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与通讯员一起借被子</a:t>
            </a:r>
            <a:r>
              <a:rPr lang="en-US" altLang="zh-CN" b="1" dirty="0">
                <a:latin typeface="Times New Roman"/>
                <a:ea typeface="方正细黑一简体"/>
              </a:rPr>
              <a:t>(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从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心底爱上这个傻乎乎的小同乡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总攻开始后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月夜的思念、牵挂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)—“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与通讯员在包扎所最后一次相见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内心无限地悲痛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。从陌生到情窦初开，最后随着通讯员的牺牲结束，这无疑是一场悲剧。</a:t>
            </a:r>
            <a:r>
              <a:rPr lang="zh-CN" altLang="zh-CN" b="1" kern="100" dirty="0">
                <a:latin typeface="宋体"/>
                <a:ea typeface="Times New Roman"/>
                <a:cs typeface="Courier New"/>
              </a:rPr>
              <a:t> 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小说对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这种朦胧的情愫的描摹是青春、美丽、动人的。这种文学的描写与渲染，让我们看到了生活在这片土地上的善良可爱的男人、多情美丽的女人，但最终谱写了一曲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没有爱情的爱情牧歌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。作者巧妙地把这场悲剧置放在战争的背景之中，又使得这种浓浓的悲剧意识不在于爱情本身，而是爱情之花凋谢之后激发人们对青春生命的关注。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979929"/>
            <a:ext cx="10975658" cy="6131224"/>
          </a:xfrm>
        </p:spPr>
        <p:txBody>
          <a:bodyPr/>
          <a:lstStyle/>
          <a:p>
            <a:r>
              <a:rPr lang="zh-CN" altLang="zh-CN" b="1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阅读技</a:t>
            </a:r>
            <a:r>
              <a:rPr lang="zh-CN" altLang="zh-CN" b="1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能</a:t>
            </a:r>
            <a:endParaRPr lang="en-US" altLang="zh-CN" b="1" dirty="0" smtClean="0">
              <a:solidFill>
                <a:srgbClr val="7030A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ctr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自然环境描写的作用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《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百合花》中多处进行了自然环境描写，有着重要作用。如上面第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题就探讨了这个问题。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-23093" y="-27384"/>
            <a:ext cx="12218858" cy="7122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96144" y="-52957"/>
            <a:ext cx="96259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Ⅲ</a:t>
            </a:r>
            <a:r>
              <a:rPr lang="en-US" altLang="zh-CN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学考对接与迁移</a:t>
            </a:r>
            <a:endParaRPr lang="zh-CN" altLang="zh-CN" sz="32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  <p:pic>
        <p:nvPicPr>
          <p:cNvPr id="6" name="图片 5" descr="从教材中学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443" y="2581478"/>
            <a:ext cx="3155216" cy="5926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764704"/>
            <a:ext cx="10975658" cy="864096"/>
          </a:xfrm>
        </p:spPr>
        <p:txBody>
          <a:bodyPr>
            <a:norm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自然环境描写的作用分析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四角度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" name="图片 2" descr="到高考中去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355" y="188640"/>
            <a:ext cx="2507144" cy="44862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794478"/>
              </p:ext>
            </p:extLst>
          </p:nvPr>
        </p:nvGraphicFramePr>
        <p:xfrm>
          <a:off x="1417067" y="1988840"/>
          <a:ext cx="9217024" cy="2731008"/>
        </p:xfrm>
        <a:graphic>
          <a:graphicData uri="http://schemas.openxmlformats.org/drawingml/2006/table">
            <a:tbl>
              <a:tblPr/>
              <a:tblGrid>
                <a:gridCol w="1080120"/>
                <a:gridCol w="8136904"/>
              </a:tblGrid>
              <a:tr h="348151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角度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作　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453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环境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方面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交代故事发生的时间、地点或故事展开的背景；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②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暗示社会环境，如背景、习俗、思想观念以及人与人之间的关系等；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③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渲染气氛，奠定基调。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913011" y="188640"/>
            <a:ext cx="10975658" cy="6131224"/>
          </a:xfrm>
        </p:spPr>
        <p:txBody>
          <a:bodyPr/>
          <a:lstStyle/>
          <a:p>
            <a:pPr algn="r"/>
            <a:r>
              <a:rPr lang="zh-CN" altLang="en-US" b="1" dirty="0" smtClean="0"/>
              <a:t>续表</a:t>
            </a:r>
            <a:endParaRPr lang="zh-CN" altLang="en-US" b="1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799947"/>
              </p:ext>
            </p:extLst>
          </p:nvPr>
        </p:nvGraphicFramePr>
        <p:xfrm>
          <a:off x="408956" y="980728"/>
          <a:ext cx="11521279" cy="5475566"/>
        </p:xfrm>
        <a:graphic>
          <a:graphicData uri="http://schemas.openxmlformats.org/drawingml/2006/table">
            <a:tbl>
              <a:tblPr/>
              <a:tblGrid>
                <a:gridCol w="1728192"/>
                <a:gridCol w="9793087"/>
              </a:tblGrid>
              <a:tr h="1108720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人物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方面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烘托心情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心理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②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体现身份、地位、性格等；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③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暗示命运。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0755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情节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方面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暗示或推动情节的发展；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②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为后文情节的发展作铺垫或制造悬念；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③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作为情节发展的线索；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④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与标题相呼应，诠释标题的内涵；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⑤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开头的环境描写，引出下文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××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内容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为下文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××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作铺垫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，与结尾相呼应；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⑥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结尾的环境描写，与上文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××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内容相呼应，结构完整。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302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主题方面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①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揭示主题；</a:t>
                      </a:r>
                      <a:r>
                        <a:rPr lang="zh-CN" sz="2800" b="1" kern="100" dirty="0">
                          <a:effectLst/>
                          <a:latin typeface="宋体"/>
                          <a:cs typeface="宋体"/>
                        </a:rPr>
                        <a:t>②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深化主旨。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17485" marR="1748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1844824"/>
            <a:ext cx="10975658" cy="2016223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迁移应用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请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根据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上面所讲知识方法，解答后面</a:t>
            </a:r>
            <a:r>
              <a:rPr lang="en-US" altLang="zh-CN" b="1" dirty="0">
                <a:latin typeface="Times New Roman"/>
                <a:ea typeface="方正细黑一简体"/>
              </a:rPr>
              <a:t>[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课时跟踪检测</a:t>
            </a:r>
            <a:r>
              <a:rPr lang="en-US" altLang="zh-CN" b="1" dirty="0">
                <a:latin typeface="Times New Roman"/>
                <a:ea typeface="方正细黑一简体"/>
              </a:rPr>
              <a:t>]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第</a:t>
            </a:r>
            <a:r>
              <a:rPr lang="en-US" altLang="zh-CN" b="1" dirty="0">
                <a:latin typeface="Times New Roman"/>
                <a:ea typeface="方正细黑一简体"/>
              </a:rPr>
              <a:t>9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题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dirty="0" smtClean="0">
              <a:latin typeface="Times New Roman"/>
              <a:ea typeface="方正细黑一简体"/>
              <a:cs typeface="Times New Roman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332657"/>
            <a:ext cx="11176460" cy="6131224"/>
          </a:xfrm>
        </p:spPr>
        <p:txBody>
          <a:bodyPr>
            <a:normAutofit lnSpcReduction="10000"/>
          </a:bodyPr>
          <a:lstStyle/>
          <a:p>
            <a:pPr lvl="0"/>
            <a:r>
              <a:rPr lang="zh-CN" altLang="zh-CN" b="1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表达技能</a:t>
            </a:r>
            <a:endParaRPr lang="en-US" altLang="zh-CN" b="1" dirty="0">
              <a:solidFill>
                <a:srgbClr val="7030A0"/>
              </a:solidFill>
              <a:latin typeface="Times New Roman"/>
              <a:ea typeface="方正细黑一简体"/>
              <a:cs typeface="Times New Roman"/>
            </a:endParaRPr>
          </a:p>
          <a:p>
            <a:pPr lvl="0" indent="713740" algn="ctr">
              <a:lnSpc>
                <a:spcPct val="160000"/>
              </a:lnSpc>
            </a:pP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细节描</a:t>
            </a:r>
            <a:r>
              <a:rPr lang="zh-CN" altLang="zh-CN" b="1" kern="100" dirty="0" smtClean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写</a:t>
            </a:r>
            <a:endParaRPr lang="en-US" altLang="zh-CN" b="1" kern="100" dirty="0" smtClean="0">
              <a:solidFill>
                <a:prstClr val="black"/>
              </a:solidFill>
              <a:latin typeface="Times New Roman"/>
              <a:ea typeface="方正细黑一简体"/>
              <a:cs typeface="Times New Roman"/>
            </a:endParaRPr>
          </a:p>
          <a:p>
            <a:pPr lvl="0" indent="713740" algn="ctr">
              <a:lnSpc>
                <a:spcPct val="160000"/>
              </a:lnSpc>
            </a:pPr>
            <a:endParaRPr lang="en-US" altLang="zh-CN" b="1" kern="100" dirty="0">
              <a:solidFill>
                <a:prstClr val="black"/>
              </a:solidFill>
              <a:latin typeface="Times New Roman"/>
              <a:ea typeface="方正细黑一简体"/>
              <a:cs typeface="Times New Roman"/>
            </a:endParaRPr>
          </a:p>
          <a:p>
            <a:pPr lvl="0" indent="0">
              <a:lnSpc>
                <a:spcPct val="160000"/>
              </a:lnSpc>
            </a:pPr>
            <a:r>
              <a:rPr lang="en-US" altLang="zh-CN" b="1" dirty="0" smtClean="0">
                <a:latin typeface="Times New Roman"/>
                <a:ea typeface="方正细黑一简体"/>
                <a:cs typeface="Times New Roman"/>
              </a:rPr>
              <a:t>        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这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篇小说的细节描写随处可见，运用得十分成功，它使人物形象更加丰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满充实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，感情更加细腻生动，使小说充满诗情画意，富有生活气息。如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给</a:t>
            </a:r>
            <a:r>
              <a:rPr lang="en-US" altLang="zh-CN" b="1" dirty="0" smtClean="0">
                <a:latin typeface="Times New Roman"/>
                <a:ea typeface="方正细黑一简体"/>
              </a:rPr>
              <a:t>“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我</a:t>
            </a:r>
            <a:r>
              <a:rPr lang="en-US" altLang="zh-CN" b="1" dirty="0">
                <a:latin typeface="Times New Roman"/>
                <a:ea typeface="方正细黑一简体"/>
              </a:rPr>
              <a:t>”“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开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饭</a:t>
            </a:r>
            <a:r>
              <a:rPr lang="en-US" altLang="zh-CN" b="1" dirty="0" smtClean="0">
                <a:latin typeface="Times New Roman"/>
                <a:ea typeface="方正细黑一简体"/>
              </a:rPr>
              <a:t>”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两个馒头，在文中出现过两次。第一次出现</a:t>
            </a:r>
            <a:r>
              <a:rPr lang="zh-CN" altLang="zh-CN" b="1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表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现了通讯员对同志的关心以及迫不及待要回到团部的心情。第二次出现是在通讯员牺牲之后，使我们对通讯员产生了无限的怀念之情，他的亲切可爱的形象又一次出现在我们面前。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indent="713740" algn="ctr">
              <a:lnSpc>
                <a:spcPct val="160000"/>
              </a:lnSpc>
            </a:pPr>
            <a:endParaRPr lang="en-US" altLang="zh-CN" b="1" kern="100" dirty="0" smtClean="0">
              <a:solidFill>
                <a:prstClr val="black"/>
              </a:solidFill>
              <a:latin typeface="Times New Roman"/>
              <a:ea typeface="方正细黑一简体"/>
              <a:cs typeface="Times New Roman"/>
            </a:endParaRPr>
          </a:p>
          <a:p>
            <a:pPr lvl="0" indent="713740" algn="ctr">
              <a:lnSpc>
                <a:spcPct val="160000"/>
              </a:lnSpc>
            </a:pP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/>
            <a:endParaRPr lang="en-US" altLang="zh-CN" b="1" dirty="0">
              <a:solidFill>
                <a:srgbClr val="7030A0"/>
              </a:solidFill>
              <a:latin typeface="Times New Roman"/>
              <a:ea typeface="方正细黑一简体"/>
              <a:cs typeface="Times New Roman"/>
            </a:endParaRPr>
          </a:p>
          <a:p>
            <a:endParaRPr lang="zh-CN" altLang="en-US" dirty="0"/>
          </a:p>
        </p:txBody>
      </p:sp>
      <p:pic>
        <p:nvPicPr>
          <p:cNvPr id="3" name="图片 2" descr="从教材中学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51" y="1800533"/>
            <a:ext cx="2795176" cy="520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836712"/>
            <a:ext cx="10975658" cy="5400600"/>
          </a:xfrm>
        </p:spPr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细节描写是对描写对象作逼真、细腻、具体生动的描绘，它是文学作品中描写人物性格、推动情节发展、表现社会环境和自然环境的最小的组成单位。由于它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细小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，所以看起来好像是作者行文中不经意的信手泼墨，但细细品读，就会感受到作者含不尽之意，见于描写之外。在写作中运用细节描写的手法，要做好以下几点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：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细化动作，延长过程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抓住人或物的连贯性动作，运用富有表现力的动词或副词，把人或物的活动过程细致地描绘出来。这是细节描写最常见的方法之一。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" name="图片 2" descr="到写作中去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483" y="188640"/>
            <a:ext cx="2363128" cy="520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291930"/>
              </p:ext>
            </p:extLst>
          </p:nvPr>
        </p:nvGraphicFramePr>
        <p:xfrm>
          <a:off x="841004" y="277686"/>
          <a:ext cx="10945216" cy="6130925"/>
        </p:xfrm>
        <a:graphic>
          <a:graphicData uri="http://schemas.openxmlformats.org/drawingml/2006/table">
            <a:tbl>
              <a:tblPr/>
              <a:tblGrid>
                <a:gridCol w="864095"/>
                <a:gridCol w="10081121"/>
              </a:tblGrid>
              <a:tr h="3831828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示例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489" marR="3848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看见他戴着黑布小帽，穿着黑布大马褂、深青布棉袍，蹒跚地走到铁道边，慢慢探身下去，尚不大难。可是他穿过铁道，要爬上那边月台，就不容易了。他用两手攀着上面，两脚再向上缩；他肥胖的身子向左微倾，显出努力的样子。这时我看见他的背影，我的泪很快地流下来了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489" marR="3848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097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点评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489" marR="3848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运用一系列富有表现力的动词和副词，比如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蹒跚地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慢慢探身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攀着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向上缩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向左微倾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等，准确生动地写出了父亲给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买橘子的艰难过程，表现了父爱的伟大。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8489" marR="38489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运用修辞，画其神韵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文欲惊人辞欲巧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，修辞是语言艺术的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花朵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，是语言的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魔方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，不同的修辞能给我们带来不同的美的享受。在进行细节描写时若能恰当运用修辞，就会使细节描写熠熠生辉。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0254531"/>
              </p:ext>
            </p:extLst>
          </p:nvPr>
        </p:nvGraphicFramePr>
        <p:xfrm>
          <a:off x="841004" y="333375"/>
          <a:ext cx="10873207" cy="6243099"/>
        </p:xfrm>
        <a:graphic>
          <a:graphicData uri="http://schemas.openxmlformats.org/drawingml/2006/table">
            <a:tbl>
              <a:tblPr/>
              <a:tblGrid>
                <a:gridCol w="648071"/>
                <a:gridCol w="10225136"/>
              </a:tblGrid>
              <a:tr h="4194843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示例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412" marR="3241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一只干枯如柴的手伸到我的面前，上面刻满了岁月的痕迹。我抬眼望去，是一位衣衫褴褛的老人。他那蓬乱的头发像积满灰的稻草一样堆在头上，一张饱经风霜的脸上嵌着一双大而无神的眼睛，他那干裂的嘴唇轻轻地蠕动着，仿佛在诉说着什么。我掏出一元钱放在他手中，他那死灰般的眼中突然掠过一丝不易察觉的惊喜，他一边说着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谢谢你，好心人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，一边转身走向远处。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412" marR="3241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081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点评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412" marR="3241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运用三处比喻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——“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干枯如柴的手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蓬乱的头发像积满灰的稻草一样堆在头上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那死灰般的眼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，形象地写出了老人生活的艰辛和容貌的憔悴，语言很有感染力。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412" marR="32412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变换角度，增加层次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任何一件事情，总要涉及多个层面的关系。写作时，如果善于变换角度，从与事件相关的多个层面上着笔，便能使关键处的叙述层次更丰富，更生动。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2034165"/>
              </p:ext>
            </p:extLst>
          </p:nvPr>
        </p:nvGraphicFramePr>
        <p:xfrm>
          <a:off x="408956" y="289878"/>
          <a:ext cx="10945216" cy="6375968"/>
        </p:xfrm>
        <a:graphic>
          <a:graphicData uri="http://schemas.openxmlformats.org/drawingml/2006/table">
            <a:tbl>
              <a:tblPr/>
              <a:tblGrid>
                <a:gridCol w="1512167"/>
                <a:gridCol w="9433049"/>
              </a:tblGrid>
              <a:tr h="4327712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示例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6225" marR="362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母亲的眼睛愣愣地看着我。那是什么样的眼神啊！我在这眼神的照耀下，好像变成了一个襁褓中酣然入眠的婴儿，使母亲万分快慰；一会儿，我好像又变成了一朵坚强的腊梅，自豪得母亲眼里含着泪花；一会儿，我好像又变成了一杯香醇的美酒，陶醉得母亲两颊泛起了红晕；一会儿，我又似一幅五彩的画，引得母亲在那儿欣赏啊欣赏！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6225" marR="362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213">
                <a:tc>
                  <a:txBody>
                    <a:bodyPr/>
                    <a:lstStyle/>
                    <a:p>
                      <a:pPr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点评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6225" marR="362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此片段变换了角度，从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的感觉的角度来写母亲眼神的内涵，层次显得丰富，语言也显得亲切、生动，读来让人情溢于胸，久难释怀。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6225" marR="362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细节描写在文学创作中，把对表现人物和情节有特殊作用的细微语言、动作、表情、物件、景色等环节进行准确、细致、生动的描写，使读者如见其人，如睹其物，如临其境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kern="100" dirty="0">
              <a:solidFill>
                <a:srgbClr val="604A7B"/>
              </a:solidFill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 smtClean="0">
                <a:solidFill>
                  <a:srgbClr val="604A7B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604A7B"/>
                </a:solidFill>
                <a:latin typeface="Times New Roman"/>
                <a:ea typeface="方正细黑一简体"/>
                <a:cs typeface="Times New Roman"/>
              </a:rPr>
              <a:t>针对练笔</a:t>
            </a:r>
            <a:r>
              <a:rPr lang="en-US" altLang="zh-CN" b="1" kern="100" dirty="0">
                <a:solidFill>
                  <a:srgbClr val="604A7B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请运用细节描写的方法写一段文字，表现师生情谊。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字左右。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参考示例：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月色朦胧，星辉灿烂。晚自修的教室里出奇的安静，安静得似乎时间都已停止。同学们抱膝低头蹲在课桌下，等待着老师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来。当班主任推开门的那一刹那，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嘭！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全班沸腾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祝陈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老</a:t>
            </a:r>
            <a:r>
              <a:rPr lang="zh-CN" altLang="zh-CN" b="1" dirty="0"/>
              <a:t>师生日快乐。</a:t>
            </a:r>
            <a:r>
              <a:rPr lang="en-US" altLang="zh-CN" b="1" dirty="0"/>
              <a:t>”</a:t>
            </a:r>
            <a:r>
              <a:rPr lang="zh-CN" altLang="zh-CN" b="1" dirty="0"/>
              <a:t>说着已把满脸惊喜的班主任围了个水泄不通。一个香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1340768"/>
            <a:ext cx="10975658" cy="3024335"/>
          </a:xfrm>
        </p:spPr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香的大蛋糕上，点着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39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根跳动的蜡烛，还有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39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颗炽热的心。在闪烁的烛光下，老师泪珠晶莹，幸福的哽咽，我的心猛地为之一颤。三年来，她为我们操碎了心。不经意间，我瞥见了老师双鬓上的几缕银丝，岁月的痕迹刻在了她的脸上。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2852936"/>
            <a:ext cx="10975658" cy="3096343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没有，没有，没有石子，没有草棍，没有树枝，更没有白粉，没有任何一点路标的痕迹。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没有人，没有一个人。灰蒙蒙的天，灰蒙蒙的地，在这灰蒙蒙的天地当中，只有自己，站在一条灰蒙蒙的路上。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-23093" y="-27384"/>
            <a:ext cx="12218858" cy="7122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96144" y="-52957"/>
            <a:ext cx="96259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Ⅳ</a:t>
            </a:r>
            <a:r>
              <a:rPr lang="en-US" altLang="zh-CN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.</a:t>
            </a:r>
            <a:r>
              <a:rPr lang="zh-CN" altLang="en-US" sz="3200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阅读拓展与延伸</a:t>
            </a:r>
            <a:endParaRPr lang="zh-CN" altLang="zh-CN" sz="3200" kern="100" dirty="0">
              <a:solidFill>
                <a:srgbClr val="7030A0"/>
              </a:solidFill>
              <a:latin typeface="宋体"/>
              <a:cs typeface="Courier New"/>
            </a:endParaRPr>
          </a:p>
        </p:txBody>
      </p:sp>
      <p:pic>
        <p:nvPicPr>
          <p:cNvPr id="6" name="图片 5" descr="路标.TIF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307" y="684820"/>
            <a:ext cx="3994115" cy="1913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伍原想喊一声，就这么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地喊一声。这里没有人，只是喊给自己听，壮壮胆，解解怯，泄泄闷，他要世界活着，自己活着。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但是，不能喊，不敢喊。他要窒息了。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行军路线是向北，他是向北走的。走了有三小时，也许四小时。走了四十里，也许是五十里。应该到铁路了，也许站在铁路的边上了？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停住脚，沉住气。再看一看，再听一听，只要一点点与人有关的东西，一缕烟，一个脚印，一丝灯光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……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那么，一切就有希望。自己，自己背上的档案，那里有埋在淮河畔的小榕的入党报告。还有老邹，咯着血的老邹，只有自己知道他躺在什么地方。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16632"/>
            <a:ext cx="10975658" cy="6741368"/>
          </a:xfrm>
        </p:spPr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没有，一切与人有关的迹象都没有。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无声无息的泪水，趁着无月无星的夜，毫无顾忌地涌了出来。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可能走岔了路？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伍原在心里跟自己商量着。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不，方向是对的。在接近敌区时，是不做路标的。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那么，现在已经接近敌区了？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肯定，快到铁路了。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那就快走！不能停留。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顿时，伍原感觉在这灰蒙蒙的后面，有什么东西活动了起来，无数隐蔽的眼睛，冰冷的枪口，潜伏的危机。但是，往哪里走呢？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棉衣已经湿得贴在了胸口，背上是越来越沉的档案。伍原狠狠地踩了一脚，听天由命地坐到地上，泪水便像决了堤。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可是，慢！这是什么？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远远的，贴在地上，就那么一小点，一小点黄黄的光，不飘忽，不闪烁。伍原不敢眨眼，屏息静气，站起身，啊！一站起，它便像钻入了地下。伍原赶紧趴下。在呢！荧荧的，黄黄的，小小的一点。在呢！在呢！伍原小心翼翼地，敏捷地，他不知哪里来的这份力气，竟像只猫似的向那一小点轻盈迅速地爬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16632"/>
            <a:ext cx="10975658" cy="6741368"/>
          </a:xfrm>
        </p:spPr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这如豆的一小点光。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世界再不是死的，自己再不是孤独的，部队就在前面，档案当然安然无恙地交给指导员，老邹当然也会马上接回来。</a:t>
            </a:r>
            <a:r>
              <a:rPr lang="zh-CN" altLang="zh-CN" b="1" u="sng" kern="100" dirty="0">
                <a:latin typeface="Times New Roman"/>
                <a:ea typeface="方正细黑一简体"/>
                <a:cs typeface="Times New Roman"/>
              </a:rPr>
              <a:t>这一点如豆的光，明天，包含着一切的明天，这不飘忽，不闪烁，小如绿豆似的光。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有人了！找到人了！我到底找到老乡啦！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伍原迫不及待地叫了一声。这一声叫，却不防把自己的眼泪叫得掉了下来。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老乡！老乡！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他连连地又叫了两声。一半是为了需要，一半是为了自己想叫。可是窝棚里静静的，没有任何反应。伍原赶紧爬到跟前，从高粱缝隙里看到，里面确确实实有一个人，一个老乡。他背对着棚口，席地坐着，正就着一盏油灯，低了头，紧张而有力地做着什么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伍原稍稍放大了声音，那人依然低了头，急急地朝一个口袋里搓着玉米。看来，他听不到声音。伍原只得爬进棚去，正伸手想拉他一把，突然之间他像背后长着触角，敏捷地跳起，把灯吹灭，然后转身想跑。伍原哪里肯让他跑掉，两臂一伸，把他的腿抱住了。那个人也不作声，就在伸手不见五指的矮棚里，和伍原扭打起来。伍原不肯还手，一边抵挡着，一边死死抱住不放。明知他听不见，可还是大叫着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老乡！老乡！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却毫不理会，只是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唔唔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地叫着，挣出手来进行袭击。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伍原绝望了，这个人不但听不见，还不会说话。伍原只得利用背上的重量，把他牢牢地揿在地上，但不知怎么才能让他明白自己是共产党，是野战军。伍原捉住那人的一只手，把它贴到自己帽子上，想让他明白，这不是国民党的大盖帽，这是八路军的帽子。可是他并不理解，他死死捏紧拳头，硬勾着肘子，不肯就范，后来又忽然利用这个机会，迅速灵活地向伍原脸上猛击几下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急，痛，头昏，眼前金星直冒，浑身大汗淋漓，不知如何才能摆脱这一窘境。伍原突然觉得疲惫之极，手脚发软，不住地冒汗。却不知怎么，流下了眼泪，好像刚才在路上没来得及流下的泪水，却一齐奔涌而出。伍原伏在哑巴身上，大哭了起来，为自己，为前面走不完的路，为小榕，为老邹，也为这个倒霉而顽强的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1268760"/>
            <a:ext cx="10975658" cy="3384375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忽然，伍原觉得有只手，轻轻地摸索着自己的头，自己的帽子，自己的脸颊。那人顿时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哇哇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地大叫起来，那一只手还拍着伍原的肩，一边挣扎着要起来。伍原松了手，但说不清为什么，人却仍伏在地上抽抽噎噎。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62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挣脱了出来，急忙摸了火镰打着，点上了灯，上上下下地打量着伍原。猛然，他似乎省悟了什么，双手直向棚外挥动，又急急地拿起灯，拉着伍原爬出窝棚。他一手擎着灯，一手直指东北方向，然后做了个正步走的姿势，一双眼睛急切地盯着伍原。伍原点头，然后敬礼，然后回身走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伍原走上大路，回头望望，那一星豆子似的灯光，不飘忽，不移动，像是镶嵌在夜空当中。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夜空下的世界，依然斗转星移。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r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有删改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阅读价值推荐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一、课文的关联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本文和《百合花》一样，善于运用细节描写刻画人物形象，如写老乡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一手擎着灯，一手直指东北方向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做了个正步走的姿势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，表现了老乡对革命事业的支持。同时环境描写的作用十分突出，如开篇的环境描写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灰蒙蒙的天，灰蒙蒙的地，在这灰蒙蒙的天地当中，只有自己，站在一条灰蒙蒙的路上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，既为后文故事展开提供了背景，又烘托出伍原此时迷茫无助的心情。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二、写法的启迪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反复修辞，运用短句。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文中画线句子，从修辞来看，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明天，包含着一切的明天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运用了反复的修辞手法，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明天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一词在句子中出现了两次，强调了伍原看到灯光后的激动与欣喜的心情；从句式特点来看，运用短句，句式活泼，节奏感强，这种急促的语气，符合此刻伍原内心惊喜、期盼的心情。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环境描写，意蕴丰富。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中间环境描写的作用。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远远的，贴在地上，就那么一小点，一小点黄黄的光，不飘忽，不闪烁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荧荧的，黄黄的，小小的一点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这如豆的一小点光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，文章中间部分反复描写出现的一小点光，象征着希望，烘托了伍原从迷茫到看见希望的心理变化。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结尾环境描写的作用。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那一星豆子似的灯光，不飘忽，不移动，像是镶嵌在夜空当中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夜空下的世界，依然斗转星移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，结尾处描写不飘忽、不移动的灯光和斗转星移的夜空，传递出伍原坚定的革命信念。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三、创新的训练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．结合文本，概括并分析主人公伍原的心理变化过程。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梳理情感变化，需要从小说结构入手。小说情节一般由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开端、发展、高潮、结局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四部分组成。本小说由环境描写开始，压抑荒凉的自然环境衬托出主人公内心的无助和恐惧，向北走了数小时，还是没有任何与人有关的迹象，加上详细的心理描写，无不表现出主人公的窒息和无望。这是小说的开端。看到</a:t>
            </a:r>
            <a:r>
              <a:rPr lang="en-US" altLang="zh-CN" b="1" dirty="0">
                <a:latin typeface="Times New Roman"/>
                <a:ea typeface="方正细黑一简体"/>
              </a:rPr>
              <a:t>“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如豆的一小点光</a:t>
            </a:r>
            <a:r>
              <a:rPr lang="en-US" altLang="zh-CN" b="1" dirty="0">
                <a:latin typeface="Times New Roman"/>
                <a:ea typeface="方正细黑一简体"/>
              </a:rPr>
              <a:t>”</a:t>
            </a:r>
            <a:r>
              <a:rPr lang="zh-CN" altLang="zh-CN" b="1" dirty="0">
                <a:latin typeface="Times New Roman"/>
                <a:ea typeface="方正细黑一简体"/>
                <a:cs typeface="Times New Roman"/>
              </a:rPr>
              <a:t>，是小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052736"/>
            <a:ext cx="10975658" cy="4032447"/>
          </a:xfrm>
        </p:spPr>
        <p:txBody>
          <a:bodyPr/>
          <a:lstStyle/>
          <a:p>
            <a:pPr indent="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说的发展，此时伍原心里燃起了巨大的希望。伍原与老乡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搏斗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小说的高潮。因为不能还手，伍原陷入被动挨打的困境，而且老乡是聋哑人，此时伍原的内心是绝望的。老乡了解了伍原的身份后，给伍原指明了部队前进的方向。这是小说的结局。此时伍原心中充满信心，坚定无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主人公伍原的心理变化过程：恐惧无助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燃起希望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悲观绝望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坚定无畏。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小说开篇低沉压抑的环境让伍原感到窒息、恐惧；向北走了数小时，仍旧荒无人烟，让伍原感到无助。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看到不飘忽、不闪烁的一小点光，伍原似乎看到了希望。</a:t>
            </a: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在与聋哑老乡的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搏斗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中，伍原疲惫至极，内心充满了绝望。</a:t>
            </a:r>
            <a:r>
              <a:rPr lang="zh-CN" altLang="zh-CN" b="1" kern="100" dirty="0">
                <a:latin typeface="宋体"/>
                <a:cs typeface="宋体"/>
              </a:rPr>
              <a:t>④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老乡为伍原指明部队前进的方向，使他信心倍增，坚定无畏。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．小说中多次提及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泪水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，请简要概括其作用。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作答本题时，首先，要把文中出现过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泪水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的地方圈画出来。其次，结合上下文理清伍原每一次流泪的原因。最后，总结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泪水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作用，分析其在人物形象塑造和情节发展等方面的作用。小说开头，伍原因为迷路，流下了近乎绝望的泪水；等到发现了灯火，他流下了激动的泪水；因为聋哑老乡无法知道他是共产党，他又流下了委屈无奈的泪水。据此可知，泪水串联起了整个故事情节，展现了伍原的心理变化过程，令伍原的形象更加真实丰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1340768"/>
            <a:ext cx="10975658" cy="1872207"/>
          </a:xfrm>
        </p:spPr>
        <p:txBody>
          <a:bodyPr/>
          <a:lstStyle/>
          <a:p>
            <a:pPr indent="713740" algn="just">
              <a:lnSpc>
                <a:spcPct val="16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rgbClr val="C00000"/>
                </a:solidFill>
                <a:latin typeface="Times New Roman"/>
                <a:ea typeface="方正细黑一简体"/>
                <a:cs typeface="Times New Roman"/>
              </a:rPr>
              <a:t>参考答案：</a:t>
            </a:r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泪水展现了人物的心理变化。</a:t>
            </a:r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泪水使得伍原的人物形象更加真实丰满。</a:t>
            </a:r>
            <a:r>
              <a:rPr lang="zh-CN" altLang="zh-CN" b="1" kern="100" dirty="0">
                <a:latin typeface="宋体"/>
                <a:cs typeface="宋体"/>
              </a:rPr>
              <a:t>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泪水串起了整个故事情节。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六边形 19"/>
          <p:cNvSpPr/>
          <p:nvPr/>
        </p:nvSpPr>
        <p:spPr>
          <a:xfrm>
            <a:off x="1546437" y="2456114"/>
            <a:ext cx="9578311" cy="1450827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816131">
            <a:hlinkClick r:id="rId4" action="ppaction://hlinkfile"/>
          </p:cNvPr>
          <p:cNvSpPr txBox="1"/>
          <p:nvPr/>
        </p:nvSpPr>
        <p:spPr>
          <a:xfrm>
            <a:off x="2194510" y="2528122"/>
            <a:ext cx="8352928" cy="133882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课时跟踪检测</a:t>
            </a:r>
            <a:r>
              <a:rPr lang="zh-CN" altLang="zh-CN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见</a:t>
            </a:r>
            <a:r>
              <a:rPr lang="zh-CN" altLang="zh-CN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课时</a:t>
            </a:r>
            <a:r>
              <a:rPr lang="zh-CN" altLang="en-US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跟踪</a:t>
            </a:r>
            <a:r>
              <a:rPr lang="zh-CN" altLang="zh-CN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检</a:t>
            </a:r>
            <a:r>
              <a:rPr lang="zh-CN" altLang="zh-CN" sz="2800" b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测（</a:t>
            </a:r>
            <a:r>
              <a:rPr lang="zh-CN" altLang="en-US" sz="2800" b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三</a:t>
            </a:r>
            <a:r>
              <a:rPr lang="zh-CN" altLang="zh-CN" sz="2800" b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方正细黑一简体" panose="03000509000000000000" pitchFamily="65" charset="-122"/>
                <a:ea typeface="方正细黑一简体" panose="03000509000000000000" pitchFamily="65" charset="-122"/>
              </a:rPr>
              <a:t>）</a:t>
            </a:r>
            <a:r>
              <a:rPr lang="en-US" altLang="zh-CN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zh-CN" sz="2800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 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</a:rPr>
              <a:t>(</a:t>
            </a:r>
            <a:r>
              <a:rPr kumimoji="0" lang="zh-CN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</a:rPr>
              <a:t>单击进入电子文档</a:t>
            </a:r>
            <a:r>
              <a:rPr kumimoji="0" lang="en-US" altLang="zh-CN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隶书" pitchFamily="49" charset="-122"/>
                <a:ea typeface="隶书" pitchFamily="49" charset="-122"/>
              </a:rPr>
              <a:t>)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0963" y="213464"/>
            <a:ext cx="1641538" cy="1668636"/>
            <a:chOff x="5569524" y="1988583"/>
            <a:chExt cx="1004940" cy="1021529"/>
          </a:xfrm>
        </p:grpSpPr>
        <p:pic>
          <p:nvPicPr>
            <p:cNvPr id="23" name="MH_Other_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5569524" y="1988583"/>
              <a:ext cx="1004940" cy="1021529"/>
            </a:xfrm>
            <a:prstGeom prst="rect">
              <a:avLst/>
            </a:prstGeom>
            <a:effectLst>
              <a:outerShdw blurRad="50800" dist="38100" dir="8100000" sx="102000" sy="102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4" name="组合 23"/>
            <p:cNvGrpSpPr/>
            <p:nvPr/>
          </p:nvGrpSpPr>
          <p:grpSpPr>
            <a:xfrm>
              <a:off x="5926327" y="2359544"/>
              <a:ext cx="306543" cy="232610"/>
              <a:chOff x="10269681" y="2490680"/>
              <a:chExt cx="269875" cy="204787"/>
            </a:xfrm>
            <a:solidFill>
              <a:schemeClr val="accent3"/>
            </a:solidFill>
          </p:grpSpPr>
          <p:sp>
            <p:nvSpPr>
              <p:cNvPr id="25" name="Freeform 382"/>
              <p:cNvSpPr/>
              <p:nvPr/>
            </p:nvSpPr>
            <p:spPr bwMode="auto">
              <a:xfrm>
                <a:off x="10269681" y="2687530"/>
                <a:ext cx="269875" cy="7937"/>
              </a:xfrm>
              <a:custGeom>
                <a:avLst/>
                <a:gdLst>
                  <a:gd name="T0" fmla="*/ 1 w 67"/>
                  <a:gd name="T1" fmla="*/ 2 h 2"/>
                  <a:gd name="T2" fmla="*/ 0 w 67"/>
                  <a:gd name="T3" fmla="*/ 1 h 2"/>
                  <a:gd name="T4" fmla="*/ 1 w 67"/>
                  <a:gd name="T5" fmla="*/ 0 h 2"/>
                  <a:gd name="T6" fmla="*/ 65 w 67"/>
                  <a:gd name="T7" fmla="*/ 0 h 2"/>
                  <a:gd name="T8" fmla="*/ 67 w 67"/>
                  <a:gd name="T9" fmla="*/ 1 h 2"/>
                  <a:gd name="T10" fmla="*/ 65 w 67"/>
                  <a:gd name="T11" fmla="*/ 2 h 2"/>
                  <a:gd name="T12" fmla="*/ 1 w 67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7" y="1"/>
                      <a:pt x="67" y="1"/>
                    </a:cubicBezTo>
                    <a:cubicBezTo>
                      <a:pt x="67" y="2"/>
                      <a:pt x="66" y="2"/>
                      <a:pt x="65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EA5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Rectangle 383"/>
              <p:cNvSpPr>
                <a:spLocks noChangeArrowheads="1"/>
              </p:cNvSpPr>
              <p:nvPr/>
            </p:nvSpPr>
            <p:spPr bwMode="auto">
              <a:xfrm>
                <a:off x="10301431" y="2538305"/>
                <a:ext cx="41275" cy="130175"/>
              </a:xfrm>
              <a:prstGeom prst="rect">
                <a:avLst/>
              </a:prstGeom>
              <a:solidFill>
                <a:srgbClr val="EA5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Rectangle 384"/>
              <p:cNvSpPr>
                <a:spLocks noChangeArrowheads="1"/>
              </p:cNvSpPr>
              <p:nvPr/>
            </p:nvSpPr>
            <p:spPr bwMode="auto">
              <a:xfrm>
                <a:off x="10361756" y="2490680"/>
                <a:ext cx="36513" cy="177800"/>
              </a:xfrm>
              <a:prstGeom prst="rect">
                <a:avLst/>
              </a:prstGeom>
              <a:solidFill>
                <a:srgbClr val="EA5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Rectangle 385"/>
              <p:cNvSpPr>
                <a:spLocks noChangeArrowheads="1"/>
              </p:cNvSpPr>
              <p:nvPr/>
            </p:nvSpPr>
            <p:spPr bwMode="auto">
              <a:xfrm>
                <a:off x="10414143" y="2547830"/>
                <a:ext cx="41275" cy="120650"/>
              </a:xfrm>
              <a:prstGeom prst="rect">
                <a:avLst/>
              </a:prstGeom>
              <a:solidFill>
                <a:srgbClr val="EA5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Rectangle 386"/>
              <p:cNvSpPr>
                <a:spLocks noChangeArrowheads="1"/>
              </p:cNvSpPr>
              <p:nvPr/>
            </p:nvSpPr>
            <p:spPr bwMode="auto">
              <a:xfrm>
                <a:off x="10474468" y="2587517"/>
                <a:ext cx="36513" cy="80962"/>
              </a:xfrm>
              <a:prstGeom prst="rect">
                <a:avLst/>
              </a:prstGeom>
              <a:solidFill>
                <a:srgbClr val="EA5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30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4000"/>
                    </a14:imgEffect>
                    <a14:imgEffect>
                      <a14:colorTemperature colorTemp="11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676" y="5696474"/>
            <a:ext cx="891506" cy="891506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075" y="5705846"/>
            <a:ext cx="891506" cy="891506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4000"/>
                    </a14:imgEffect>
                    <a14:imgEffect>
                      <a14:colorTemperature colorTemp="11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503" y="5851130"/>
            <a:ext cx="698796" cy="698796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02" y="5860502"/>
            <a:ext cx="698796" cy="698796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74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9929" y="1453852"/>
            <a:ext cx="2263769" cy="2263180"/>
            <a:chOff x="1278794" y="3334906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1278794" y="3334906"/>
              <a:ext cx="914014" cy="914014"/>
              <a:chOff x="304800" y="673084"/>
              <a:chExt cx="4000500" cy="4000513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084"/>
                <a:ext cx="4000500" cy="4000513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1" y="760411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458639" y="3465722"/>
              <a:ext cx="532149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FF9933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谢</a:t>
              </a:r>
              <a:endParaRPr lang="zh-CN" altLang="en-US" sz="8800" b="1" dirty="0">
                <a:solidFill>
                  <a:srgbClr val="FF9933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01770" y="2966020"/>
            <a:ext cx="2263769" cy="2263180"/>
            <a:chOff x="1278794" y="3334906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461947" y="3521010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sz="8800" b="1" dirty="0">
                  <a:solidFill>
                    <a:srgbClr val="FF9933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经典行楷简" panose="02010609000101010101" pitchFamily="49" charset="-122"/>
                </a:rPr>
                <a:t>谢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54098" y="1278904"/>
            <a:ext cx="2263769" cy="2263180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477140" y="3523008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FF9933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观</a:t>
              </a:r>
              <a:endParaRPr lang="zh-CN" altLang="en-US" sz="8800" b="1" dirty="0">
                <a:solidFill>
                  <a:srgbClr val="FF9933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442" y="2501039"/>
            <a:ext cx="2263769" cy="2263180"/>
            <a:chOff x="1278794" y="3334906"/>
            <a:chExt cx="914014" cy="914014"/>
          </a:xfrm>
        </p:grpSpPr>
        <p:grpSp>
          <p:nvGrpSpPr>
            <p:cNvPr id="25" name="组合 2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425172" y="831520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9933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496641" y="3503457"/>
              <a:ext cx="530206" cy="584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b="1" dirty="0" smtClean="0">
                  <a:solidFill>
                    <a:srgbClr val="FF9933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看</a:t>
              </a:r>
              <a:endParaRPr lang="zh-CN" altLang="en-US" sz="8800" b="1" dirty="0">
                <a:solidFill>
                  <a:srgbClr val="FF9933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6947" y="1628800"/>
            <a:ext cx="11496070" cy="2925098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28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60938661"/>
      </p:ext>
    </p:extLst>
  </p:cSld>
  <p:clrMapOvr>
    <a:masterClrMapping/>
  </p:clrMapOvr>
  <p:transition spd="slow" advClick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8875</Words>
  <Application>Microsoft Office PowerPoint</Application>
  <PresentationFormat>自定义</PresentationFormat>
  <Paragraphs>239</Paragraphs>
  <Slides>65</Slides>
  <Notes>3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65</vt:i4>
      </vt:variant>
    </vt:vector>
  </HeadingPairs>
  <TitlesOfParts>
    <vt:vector size="68" baseType="lpstr">
      <vt:lpstr>Office 主题​​</vt:lpstr>
      <vt:lpstr>文档</vt:lpstr>
      <vt:lpstr>Microsoft Word 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105</cp:revision>
  <dcterms:created xsi:type="dcterms:W3CDTF">2021-04-02T06:41:31Z</dcterms:created>
  <dcterms:modified xsi:type="dcterms:W3CDTF">2023-05-11T02:18:16Z</dcterms:modified>
</cp:coreProperties>
</file>